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6"/>
  </p:notesMasterIdLst>
  <p:handoutMasterIdLst>
    <p:handoutMasterId r:id="rId37"/>
  </p:handoutMasterIdLst>
  <p:sldIdLst>
    <p:sldId id="256" r:id="rId2"/>
    <p:sldId id="355" r:id="rId3"/>
    <p:sldId id="434" r:id="rId4"/>
    <p:sldId id="406" r:id="rId5"/>
    <p:sldId id="303" r:id="rId6"/>
    <p:sldId id="304" r:id="rId7"/>
    <p:sldId id="407" r:id="rId8"/>
    <p:sldId id="435" r:id="rId9"/>
    <p:sldId id="436" r:id="rId10"/>
    <p:sldId id="432" r:id="rId11"/>
    <p:sldId id="302" r:id="rId12"/>
    <p:sldId id="310" r:id="rId13"/>
    <p:sldId id="311" r:id="rId14"/>
    <p:sldId id="312" r:id="rId15"/>
    <p:sldId id="313" r:id="rId16"/>
    <p:sldId id="314" r:id="rId17"/>
    <p:sldId id="411" r:id="rId18"/>
    <p:sldId id="431" r:id="rId19"/>
    <p:sldId id="321" r:id="rId20"/>
    <p:sldId id="363" r:id="rId21"/>
    <p:sldId id="332" r:id="rId22"/>
    <p:sldId id="333" r:id="rId23"/>
    <p:sldId id="323" r:id="rId24"/>
    <p:sldId id="319" r:id="rId25"/>
    <p:sldId id="336" r:id="rId26"/>
    <p:sldId id="324" r:id="rId27"/>
    <p:sldId id="331" r:id="rId28"/>
    <p:sldId id="433" r:id="rId29"/>
    <p:sldId id="412" r:id="rId30"/>
    <p:sldId id="573" r:id="rId31"/>
    <p:sldId id="437" r:id="rId32"/>
    <p:sldId id="428" r:id="rId33"/>
    <p:sldId id="429" r:id="rId34"/>
    <p:sldId id="438" r:id="rId35"/>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86"/>
    <p:restoredTop sz="71838"/>
  </p:normalViewPr>
  <p:slideViewPr>
    <p:cSldViewPr snapToGrid="0" snapToObjects="1">
      <p:cViewPr varScale="1">
        <p:scale>
          <a:sx n="92" d="100"/>
          <a:sy n="92" d="100"/>
        </p:scale>
        <p:origin x="1736" y="176"/>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7/10/22</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7/10/22</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Our goals for this session are to learn to use some of</a:t>
            </a:r>
            <a:r>
              <a:rPr lang="en-US" baseline="0" dirty="0"/>
              <a:t> the functions in the dplyr package to tackle some of the most common challenges in data transformation. In addition we'll be using a special tool called a pipe operator to string together individual functions into a data analysis pipeline. </a:t>
            </a:r>
            <a:endParaRPr lang="en-US" dirty="0"/>
          </a:p>
        </p:txBody>
      </p:sp>
    </p:spTree>
    <p:extLst>
      <p:ext uri="{BB962C8B-B14F-4D97-AF65-F5344CB8AC3E}">
        <p14:creationId xmlns:p14="http://schemas.microsoft.com/office/powerpoint/2010/main" val="7419461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code here is far more succinct. It's essentially self describing since it’s written in a sequential,</a:t>
            </a:r>
            <a:r>
              <a:rPr lang="en-US" baseline="0" dirty="0"/>
              <a:t> essentially human readable format. </a:t>
            </a:r>
          </a:p>
          <a:p>
            <a:pPr marL="0" indent="0">
              <a:buNone/>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The pipe operator allows us to form chains that accomplish complicated data transformation operations but which are made up of very simple, self-contained, building blocks. So we're able to make something complex by joining together many simple elements that are easy to understand in isolation.</a:t>
            </a:r>
          </a:p>
          <a:p>
            <a:pPr marL="0" indent="0">
              <a:buNone/>
            </a:pPr>
            <a:endParaRPr lang="en-US" baseline="0" dirty="0"/>
          </a:p>
          <a:p>
            <a:pPr marL="0" indent="0">
              <a:buNone/>
            </a:pPr>
            <a:r>
              <a:rPr lang="en-US" baseline="0" dirty="0"/>
              <a:t>An additional benefit is that it makes it easier to actually write code because it's much easier to translate our thoughts into an analytical pipeline. </a:t>
            </a:r>
          </a:p>
        </p:txBody>
      </p:sp>
    </p:spTree>
    <p:extLst>
      <p:ext uri="{BB962C8B-B14F-4D97-AF65-F5344CB8AC3E}">
        <p14:creationId xmlns:p14="http://schemas.microsoft.com/office/powerpoint/2010/main" val="17556909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This pipe operator</a:t>
            </a:r>
            <a:r>
              <a:rPr lang="en-US" baseline="0" dirty="0"/>
              <a:t> is going to be so useful to you </a:t>
            </a:r>
            <a:r>
              <a:rPr lang="en-US" baseline="0" dirty="0" err="1"/>
              <a:t>you</a:t>
            </a:r>
            <a:r>
              <a:rPr lang="en-US" baseline="0" dirty="0"/>
              <a:t> might as well learning a shortcut key that will type it out for you.</a:t>
            </a:r>
          </a:p>
          <a:p>
            <a:pPr marL="158750" indent="0">
              <a:buNone/>
            </a:pPr>
            <a:endParaRPr lang="en-US" baseline="0" dirty="0"/>
          </a:p>
          <a:p>
            <a:pPr marL="158750" indent="0">
              <a:buNone/>
            </a:pPr>
            <a:r>
              <a:rPr lang="en-US" baseline="0" dirty="0"/>
              <a:t>You can use either command, shift M on a mac or Ctrl shift M on a PC to save your fingers a few inches of movement.</a:t>
            </a:r>
            <a:endParaRPr lang="en-US" dirty="0"/>
          </a:p>
        </p:txBody>
      </p:sp>
    </p:spTree>
    <p:extLst>
      <p:ext uri="{BB962C8B-B14F-4D97-AF65-F5344CB8AC3E}">
        <p14:creationId xmlns:p14="http://schemas.microsoft.com/office/powerpoint/2010/main" val="3287606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OK so let's put this to action. Imagine you get a</a:t>
            </a:r>
            <a:r>
              <a:rPr lang="en-US" baseline="0" dirty="0"/>
              <a:t> call from the medical director of the PICU. She wants to know what's going on in your lab! She had to wait 10 hours for a COVID test result, meanwhile there was a patient who was awaiting an aerosol generating procedure!</a:t>
            </a:r>
          </a:p>
          <a:p>
            <a:pPr marL="158750" indent="0">
              <a:buNone/>
            </a:pPr>
            <a:endParaRPr lang="en-US" baseline="0" dirty="0"/>
          </a:p>
          <a:p>
            <a:pPr marL="158750" indent="0">
              <a:buNone/>
            </a:pPr>
            <a:r>
              <a:rPr lang="en-US" baseline="0" dirty="0"/>
              <a:t>You decide to investigate using the </a:t>
            </a:r>
            <a:r>
              <a:rPr lang="en-US" baseline="0" dirty="0" err="1"/>
              <a:t>covid_testing</a:t>
            </a:r>
            <a:r>
              <a:rPr lang="en-US" baseline="0" dirty="0"/>
              <a:t> data set</a:t>
            </a:r>
            <a:endParaRPr lang="en-US" dirty="0"/>
          </a:p>
        </p:txBody>
      </p:sp>
    </p:spTree>
    <p:extLst>
      <p:ext uri="{BB962C8B-B14F-4D97-AF65-F5344CB8AC3E}">
        <p14:creationId xmlns:p14="http://schemas.microsoft.com/office/powerpoint/2010/main" val="371159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far we’ve covered functions whose primary job is to reshape your data</a:t>
            </a:r>
            <a:r>
              <a:rPr lang="en-US" baseline="0" dirty="0"/>
              <a:t> but don’t fundamentally tell you something about what’s inside of it. </a:t>
            </a: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98581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let's shift gears and discuss how we can derive new information from the raw data that we're provided</a:t>
            </a:r>
          </a:p>
        </p:txBody>
      </p:sp>
    </p:spTree>
    <p:extLst>
      <p:ext uri="{BB962C8B-B14F-4D97-AF65-F5344CB8AC3E}">
        <p14:creationId xmlns:p14="http://schemas.microsoft.com/office/powerpoint/2010/main" val="3323970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9: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Say for example you’re interested in the total TAT from collect to verify for </a:t>
            </a:r>
            <a:r>
              <a:rPr lang="en-US" dirty="0" err="1"/>
              <a:t>covid</a:t>
            </a:r>
            <a:r>
              <a:rPr lang="en-US" dirty="0"/>
              <a:t> orders stratified by ordering clinic</a:t>
            </a:r>
            <a:endParaRPr dirty="0"/>
          </a:p>
        </p:txBody>
      </p:sp>
      <p:sp>
        <p:nvSpPr>
          <p:cNvPr id="82" name="Google Shape;82;p9: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30937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To</a:t>
            </a:r>
            <a:r>
              <a:rPr lang="en-US" baseline="0" dirty="0"/>
              <a:t> answer a question like the one we posed on the previous slide, it can help to break it down into the component steps that we need to take to get to the finish line. </a:t>
            </a:r>
          </a:p>
          <a:p>
            <a:pPr marL="85487" indent="0">
              <a:buNone/>
            </a:pPr>
            <a:endParaRPr lang="en-US" baseline="0" dirty="0"/>
          </a:p>
          <a:p>
            <a:pPr marL="85487" indent="0">
              <a:buNone/>
            </a:pPr>
            <a:r>
              <a:rPr lang="en-US" baseline="0" dirty="0"/>
              <a:t>In our data set we're provided with the collect to receive and Received to verify turn around times so we're going to have to add those together, then we're going to have to group by the clinics and then finally we'll need to calculate the mean and the median for each of the clinics. </a:t>
            </a:r>
            <a:endParaRPr lang="en-US" dirty="0"/>
          </a:p>
        </p:txBody>
      </p:sp>
    </p:spTree>
    <p:extLst>
      <p:ext uri="{BB962C8B-B14F-4D97-AF65-F5344CB8AC3E}">
        <p14:creationId xmlns:p14="http://schemas.microsoft.com/office/powerpoint/2010/main" val="4003472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To answer questions like these we’re going to need a new set of functions whose job is to derive new data from our original data frame. The two functions in dplyr to accomplish these types of tasks</a:t>
            </a:r>
            <a:r>
              <a:rPr lang="en-US" baseline="0" dirty="0"/>
              <a:t> are mutate() which I will cover here and summarize() which Dan will discuss in the next session.</a:t>
            </a: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51130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2: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lets dive in with the mutate() function. </a:t>
            </a:r>
            <a:endParaRPr dirty="0"/>
          </a:p>
        </p:txBody>
      </p:sp>
      <p:sp>
        <p:nvSpPr>
          <p:cNvPr id="284" name="Google Shape;284;p22: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72793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a:t>
            </a:r>
            <a:r>
              <a:rPr lang="en-US" baseline="0" dirty="0"/>
              <a:t> goal of mutate() is very simple. You’ll feed in your original data frame and it’s going to kick out the same data frame with one or more new columns tacked onto the end based on calculations that you specify.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0074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Arrange doesn’t so much change your data as much as organize it</a:t>
            </a:r>
          </a:p>
          <a:p>
            <a:pPr marL="0" indent="0">
              <a:buNone/>
            </a:pPr>
            <a:r>
              <a:rPr lang="en-US" dirty="0"/>
              <a:t>Often when exploring your data you’ll be interested in ordering the rows according to values in</a:t>
            </a:r>
            <a:r>
              <a:rPr lang="en-US" baseline="0" dirty="0"/>
              <a:t> a specific column or columns. That’s what arrange() does. It let’s you focus on the most important parts of your data by rearranging and organizing it.</a:t>
            </a:r>
            <a:endParaRPr lang="en-US" dirty="0"/>
          </a:p>
          <a:p>
            <a:pPr marL="0" indent="0">
              <a:buNone/>
            </a:pPr>
            <a:endParaRPr lang="en-US"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56198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 syntax is going to look similar to the functions we saw earlier but with a small change. As before,</a:t>
            </a:r>
            <a:r>
              <a:rPr lang="en-US" baseline="0" dirty="0"/>
              <a:t> the first argument is the original data frame, which gets piped into mutate. Then you specify the name of the new column you want to add, you use and equals sign to set it equal you a calculation. This calculation will be run on each row of your data frame and the result will populate each row of the new column.</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05033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Let’s look at an</a:t>
            </a:r>
            <a:r>
              <a:rPr lang="en-US" baseline="0" dirty="0"/>
              <a:t> example. Currently our turnaround times are coded in hours but maybe we want to know the turnaround time in minutes.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What we could do is create a new column, called for instance “</a:t>
            </a:r>
            <a:r>
              <a:rPr lang="en-US" baseline="0" dirty="0" err="1"/>
              <a:t>c_r_tat_mins</a:t>
            </a:r>
            <a:r>
              <a:rPr lang="en-US" baseline="0" dirty="0"/>
              <a:t> ” and set that equal to 60 times the </a:t>
            </a:r>
            <a:r>
              <a:rPr lang="en-US" baseline="0" dirty="0" err="1"/>
              <a:t>col_rec_tat</a:t>
            </a:r>
            <a:r>
              <a:rPr lang="en-US" baseline="0" dirty="0"/>
              <a:t> column.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In this situation mutate() would perform that calculation on each row and place the result in a new column at the right most part of our data frame.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60140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tons of functions that you can use in the context of a mutate function, beyond just mathematics there are functions for ranking for creating cumulative aggregates, and many more found in the dplyr cheat sheet.</a:t>
            </a:r>
          </a:p>
        </p:txBody>
      </p:sp>
    </p:spTree>
    <p:extLst>
      <p:ext uri="{BB962C8B-B14F-4D97-AF65-F5344CB8AC3E}">
        <p14:creationId xmlns:p14="http://schemas.microsoft.com/office/powerpoint/2010/main" val="11212320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193586-FEB5-7C43-8F44-7EFAE4EECA28}" type="slidenum">
              <a:rPr lang="en-US" smtClean="0"/>
              <a:t>30</a:t>
            </a:fld>
            <a:endParaRPr lang="en-US"/>
          </a:p>
        </p:txBody>
      </p:sp>
    </p:spTree>
    <p:extLst>
      <p:ext uri="{BB962C8B-B14F-4D97-AF65-F5344CB8AC3E}">
        <p14:creationId xmlns:p14="http://schemas.microsoft.com/office/powerpoint/2010/main" val="40307036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27590879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390505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0694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Our goals for this session are to learn to use some of</a:t>
            </a:r>
            <a:r>
              <a:rPr lang="en-US" baseline="0" dirty="0"/>
              <a:t> the functions in the dplyr package to tackle some of the most common challenges in data transformation. In addition we'll be using a special tool called a pipe operator to string together individual functions into a data analysis pipeline. </a:t>
            </a:r>
            <a:endParaRPr lang="en-US" dirty="0"/>
          </a:p>
        </p:txBody>
      </p:sp>
    </p:spTree>
    <p:extLst>
      <p:ext uri="{BB962C8B-B14F-4D97-AF65-F5344CB8AC3E}">
        <p14:creationId xmlns:p14="http://schemas.microsoft.com/office/powerpoint/2010/main" val="1957759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arrange conforms to the general syntax of dplyr function.  The data frame is your first argument. After that you can list one or more columns, each separated by a comma, to arrange the data frame by. </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0355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In this example we are arranging </a:t>
            </a:r>
            <a:r>
              <a:rPr lang="en-US" baseline="0" dirty="0" err="1"/>
              <a:t>covid_testing</a:t>
            </a:r>
            <a:r>
              <a:rPr lang="en-US" baseline="0" dirty="0"/>
              <a:t> data frame by the </a:t>
            </a:r>
            <a:r>
              <a:rPr lang="en-US" baseline="0" dirty="0" err="1"/>
              <a:t>first_name</a:t>
            </a:r>
            <a:r>
              <a:rPr lang="en-US" baseline="0" dirty="0"/>
              <a:t> in ascending alphabetical order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731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By default arrange will order the rows from smallest to largest, from a to z, or from earliest date to latest depending on what type of data is in the column that we're arranging. We can reverse this by wrapping our column of interest in the desc() function.</a:t>
            </a:r>
          </a:p>
          <a:p>
            <a:pPr marL="0" indent="0">
              <a:buNone/>
            </a:pPr>
            <a:endParaRPr lang="en-US" baseline="0" dirty="0"/>
          </a:p>
          <a:p>
            <a:pPr marL="0" indent="0">
              <a:buNone/>
            </a:pPr>
            <a:r>
              <a:rPr lang="en-US" baseline="0" dirty="0"/>
              <a:t>So in this example our output is a data frame in ascending MRN order. </a:t>
            </a:r>
          </a:p>
          <a:p>
            <a:pPr marL="0" indent="0">
              <a:buNone/>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13526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For instance, in the context of the </a:t>
            </a:r>
            <a:r>
              <a:rPr lang="en-US" dirty="0" err="1"/>
              <a:t>covid_testing</a:t>
            </a:r>
            <a:r>
              <a:rPr lang="en-US" dirty="0"/>
              <a:t> data set, we might be interested in which clinical areas were the first to begin ordering our COVID test. </a:t>
            </a:r>
          </a:p>
          <a:p>
            <a:pPr marL="0" indent="0">
              <a:buNone/>
            </a:pPr>
            <a:endParaRPr lang="en-US" baseline="0" dirty="0"/>
          </a:p>
          <a:p>
            <a:pPr marL="0" indent="0">
              <a:buNone/>
            </a:pPr>
            <a:r>
              <a:rPr lang="en-US" baseline="0" dirty="0"/>
              <a:t>To accomplish this we're going to need to first filter to the rows that contain orders from the first 10 days of the pandemic. Then we'll select the column that contains the ordering location, and finally we'll arrange that column so that it's sorted by location.</a:t>
            </a:r>
          </a:p>
          <a:p>
            <a:pPr marL="0" indent="0">
              <a:buNone/>
            </a:pPr>
            <a:endParaRPr lang="en-US" baseline="0" dirty="0"/>
          </a:p>
          <a:p>
            <a:pPr marL="0" indent="0">
              <a:buNone/>
            </a:pPr>
            <a:r>
              <a:rPr lang="en-US" baseline="0" dirty="0">
                <a:sym typeface="Wingdings" panose="05000000000000000000" pitchFamily="2" charset="2"/>
              </a:rPr>
              <a:t></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Using the methodology we've learned so far this is how we would likely get this task done. We would first filter our original dataset specifying that we want </a:t>
            </a:r>
            <a:r>
              <a:rPr lang="en-US" baseline="0" dirty="0" err="1">
                <a:sym typeface="Wingdings" panose="05000000000000000000" pitchFamily="2" charset="2"/>
              </a:rPr>
              <a:t>pan_day</a:t>
            </a:r>
            <a:r>
              <a:rPr lang="en-US" baseline="0" dirty="0">
                <a:sym typeface="Wingdings" panose="05000000000000000000" pitchFamily="2" charset="2"/>
              </a:rPr>
              <a:t>, which contains the pandemic day of the order, to be less than or equal to 10. We'll assign that to a new object called day_10. </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then  we would select one column, the </a:t>
            </a:r>
            <a:r>
              <a:rPr lang="en-US" baseline="0" dirty="0" err="1">
                <a:sym typeface="Wingdings" panose="05000000000000000000" pitchFamily="2" charset="2"/>
              </a:rPr>
              <a:t>clinic_name</a:t>
            </a:r>
            <a:r>
              <a:rPr lang="en-US" baseline="0" dirty="0">
                <a:sym typeface="Wingdings" panose="05000000000000000000" pitchFamily="2" charset="2"/>
              </a:rPr>
              <a:t> column, from that dataset, we can overwrite and assign that back to day_10.</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Finally we'll want to arrange that data set by the </a:t>
            </a:r>
            <a:r>
              <a:rPr lang="en-US" baseline="0" dirty="0" err="1">
                <a:sym typeface="Wingdings" panose="05000000000000000000" pitchFamily="2" charset="2"/>
              </a:rPr>
              <a:t>clinic_name</a:t>
            </a:r>
            <a:r>
              <a:rPr lang="en-US" baseline="0" dirty="0">
                <a:sym typeface="Wingdings" panose="05000000000000000000" pitchFamily="2" charset="2"/>
              </a:rPr>
              <a:t> column so we can get a more organized picture of the ordering locations.</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Now if I put on my editorial hat I'd say that this is organized code, but it's not very efficient. We've written day_10 5 times here. We're creating the day_10 object and then overwriting it again and again. So is there a better way?</a:t>
            </a:r>
          </a:p>
          <a:p>
            <a:pPr marL="0" indent="0">
              <a:buNone/>
            </a:pPr>
            <a:endParaRPr lang="en-US" baseline="0" dirty="0">
              <a:sym typeface="Wingdings" panose="05000000000000000000" pitchFamily="2" charset="2"/>
            </a:endParaRPr>
          </a:p>
        </p:txBody>
      </p:sp>
    </p:spTree>
    <p:extLst>
      <p:ext uri="{BB962C8B-B14F-4D97-AF65-F5344CB8AC3E}">
        <p14:creationId xmlns:p14="http://schemas.microsoft.com/office/powerpoint/2010/main" val="21360389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There is this way. </a:t>
            </a:r>
          </a:p>
          <a:p>
            <a:pPr marL="0" indent="0">
              <a:buNone/>
            </a:pPr>
            <a:r>
              <a:rPr lang="en-US" dirty="0"/>
              <a:t>Here we are </a:t>
            </a:r>
            <a:r>
              <a:rPr lang="en-US" baseline="0" dirty="0"/>
              <a:t>nesting these functions one within the other. When nesting functions the innermost function is evaluated first followed sequentially by the next inner ones. </a:t>
            </a:r>
          </a:p>
          <a:p>
            <a:pPr marL="0" indent="0">
              <a:buNone/>
            </a:pPr>
            <a:endParaRPr lang="en-US" baseline="0" dirty="0"/>
          </a:p>
          <a:p>
            <a:pPr marL="0" indent="0">
              <a:buNone/>
            </a:pPr>
            <a:r>
              <a:rPr lang="en-US" baseline="0" dirty="0"/>
              <a:t>We can see that we have made the code much more efficient but at a significant price. The code is really complicated to look at, it’s not at all obvious what the code is trying to accomplish. The arguments for functions are spatially far away from the names of the functions themselves. </a:t>
            </a:r>
          </a:p>
          <a:p>
            <a:pPr marL="0" indent="0">
              <a:buNone/>
            </a:pPr>
            <a:endParaRPr lang="en-US" baseline="0" dirty="0"/>
          </a:p>
          <a:p>
            <a:pPr marL="0" indent="0">
              <a:buNone/>
            </a:pPr>
            <a:r>
              <a:rPr lang="en-US" baseline="0" dirty="0"/>
              <a:t>What would be helpful when performing data analyses such as these would be a syntax that was both efficient as well as human readable.</a:t>
            </a:r>
            <a:endParaRPr lang="en-US" dirty="0"/>
          </a:p>
        </p:txBody>
      </p:sp>
    </p:spTree>
    <p:extLst>
      <p:ext uri="{BB962C8B-B14F-4D97-AF65-F5344CB8AC3E}">
        <p14:creationId xmlns:p14="http://schemas.microsoft.com/office/powerpoint/2010/main" val="3296725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This is exactly what the pipe operator</a:t>
            </a:r>
            <a:r>
              <a:rPr lang="en-US" baseline="0" dirty="0"/>
              <a:t> does. </a:t>
            </a:r>
          </a:p>
          <a:p>
            <a:pPr marL="85487" indent="0">
              <a:buNone/>
            </a:pPr>
            <a:endParaRPr lang="en-US" baseline="0" dirty="0"/>
          </a:p>
          <a:p>
            <a:pPr marL="85487" indent="0">
              <a:buNone/>
            </a:pPr>
            <a:r>
              <a:rPr lang="en-US" baseline="0" dirty="0"/>
              <a:t>The pipe operator is this percent, greater than, percent symbol. It's a tool that we use to glue the pieces of our analysis together into one pipeline.</a:t>
            </a:r>
          </a:p>
          <a:p>
            <a:pPr marL="85487" indent="0">
              <a:buNone/>
            </a:pPr>
            <a:endParaRPr lang="en-US" baseline="0" dirty="0"/>
          </a:p>
          <a:p>
            <a:pPr marL="85487" indent="0">
              <a:buNone/>
            </a:pPr>
            <a:r>
              <a:rPr lang="en-US" baseline="0" dirty="0"/>
              <a:t>The pipe operator does something very simple but at the same time incredible useful. It takes the product of whatever is on the left and puts it into the function on the right. </a:t>
            </a:r>
          </a:p>
          <a:p>
            <a:pPr marL="85487" indent="0">
              <a:buNone/>
            </a:pPr>
            <a:endParaRPr lang="en-US" baseline="0" dirty="0"/>
          </a:p>
          <a:p>
            <a:pPr marL="85487" indent="0">
              <a:buNone/>
            </a:pPr>
            <a:r>
              <a:rPr lang="en-US" baseline="0" dirty="0"/>
              <a:t>So for example, the two lines of code in the gray box do exactly the same thing. </a:t>
            </a:r>
          </a:p>
          <a:p>
            <a:pPr marL="85487" indent="0">
              <a:buNone/>
            </a:pPr>
            <a:endParaRPr lang="en-US" baseline="0" dirty="0"/>
          </a:p>
          <a:p>
            <a:pPr marL="85487" indent="0">
              <a:buNone/>
            </a:pPr>
            <a:r>
              <a:rPr lang="en-US" baseline="0" dirty="0"/>
              <a:t>There are a whole bunch of reasons as to why this is a useful thing but for me, one of the most important reasons is that it turns computer code into something that is almost legible as human language. </a:t>
            </a:r>
          </a:p>
          <a:p>
            <a:pPr marL="85487" indent="0">
              <a:buNone/>
            </a:pPr>
            <a:endParaRPr lang="en-US" baseline="0" dirty="0"/>
          </a:p>
          <a:p>
            <a:pPr marL="85487" indent="0">
              <a:buNone/>
            </a:pPr>
            <a:r>
              <a:rPr lang="en-US" baseline="0" dirty="0"/>
              <a:t>You could essentially read the second line of code as “Take the </a:t>
            </a:r>
            <a:r>
              <a:rPr lang="en-US" baseline="0" dirty="0" err="1"/>
              <a:t>covid_testing</a:t>
            </a:r>
            <a:r>
              <a:rPr lang="en-US" baseline="0" dirty="0"/>
              <a:t> data frame, and then filter the </a:t>
            </a:r>
            <a:r>
              <a:rPr lang="en-US" baseline="0" dirty="0" err="1"/>
              <a:t>pan_day</a:t>
            </a:r>
            <a:r>
              <a:rPr lang="en-US" baseline="0" dirty="0"/>
              <a:t> column to rows that are less than or equal to 10.”</a:t>
            </a:r>
            <a:endParaRPr lang="en-US" dirty="0"/>
          </a:p>
        </p:txBody>
      </p:sp>
    </p:spTree>
    <p:extLst>
      <p:ext uri="{BB962C8B-B14F-4D97-AF65-F5344CB8AC3E}">
        <p14:creationId xmlns:p14="http://schemas.microsoft.com/office/powerpoint/2010/main" val="25784602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advantage of this is even more clear when performing</a:t>
            </a:r>
            <a:r>
              <a:rPr lang="en-US" baseline="0" dirty="0"/>
              <a:t> a more complicated analysis such as this one. You can take this code, which is essentially illegible, and transform it into the code on the following slide.</a:t>
            </a:r>
            <a:endParaRPr lang="en-US" dirty="0"/>
          </a:p>
        </p:txBody>
      </p:sp>
    </p:spTree>
    <p:extLst>
      <p:ext uri="{BB962C8B-B14F-4D97-AF65-F5344CB8AC3E}">
        <p14:creationId xmlns:p14="http://schemas.microsoft.com/office/powerpoint/2010/main" val="36390098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341061" y="614555"/>
            <a:ext cx="7509878"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9292591" y="6467748"/>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2949704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1_Text">
    <p:bg>
      <p:bgPr>
        <a:solidFill>
          <a:srgbClr val="FFFFFF"/>
        </a:solidFill>
        <a:effectLst/>
      </p:bgPr>
    </p:bg>
    <p:spTree>
      <p:nvGrpSpPr>
        <p:cNvPr id="1" name=""/>
        <p:cNvGrpSpPr/>
        <p:nvPr/>
      </p:nvGrpSpPr>
      <p:grpSpPr>
        <a:xfrm>
          <a:off x="0" y="0"/>
          <a:ext cx="0" cy="0"/>
          <a:chOff x="0" y="0"/>
          <a:chExt cx="0" cy="0"/>
        </a:xfrm>
      </p:grpSpPr>
      <p:pic>
        <p:nvPicPr>
          <p:cNvPr id="75" name="pdf-dplyr.pdf"/>
          <p:cNvPicPr>
            <a:picLocks noChangeAspect="1"/>
          </p:cNvPicPr>
          <p:nvPr/>
        </p:nvPicPr>
        <p:blipFill>
          <a:blip r:embed="rId2"/>
          <a:stretch>
            <a:fillRect/>
          </a:stretch>
        </p:blipFill>
        <p:spPr>
          <a:xfrm>
            <a:off x="11226146" y="5861265"/>
            <a:ext cx="768351" cy="890514"/>
          </a:xfrm>
          <a:prstGeom prst="rect">
            <a:avLst/>
          </a:prstGeom>
          <a:ln w="12700">
            <a:miter lim="400000"/>
          </a:ln>
        </p:spPr>
      </p:pic>
      <p:sp>
        <p:nvSpPr>
          <p:cNvPr id="76" name="Shape 76"/>
          <p:cNvSpPr txBox="1">
            <a:spLocks noGrp="1"/>
          </p:cNvSpPr>
          <p:nvPr>
            <p:ph type="title"/>
          </p:nvPr>
        </p:nvSpPr>
        <p:spPr>
          <a:xfrm>
            <a:off x="2416969" y="178593"/>
            <a:ext cx="7358063" cy="1714501"/>
          </a:xfrm>
          <a:prstGeom prst="rect">
            <a:avLst/>
          </a:prstGeom>
        </p:spPr>
        <p:txBody>
          <a:bodyPr lIns="71437" tIns="71437" rIns="71437" bIns="71437"/>
          <a:lstStyle>
            <a:lvl1pPr algn="ctr" defTabSz="292100">
              <a:defRPr sz="5900" cap="none">
                <a:solidFill>
                  <a:srgbClr val="000000"/>
                </a:solidFill>
                <a:latin typeface="+mn-lt"/>
                <a:ea typeface="+mn-ea"/>
                <a:cs typeface="+mn-cs"/>
                <a:sym typeface="Helvetica Neue"/>
              </a:defRPr>
            </a:lvl1pPr>
          </a:lstStyle>
          <a:p>
            <a:r>
              <a:t>Title Text</a:t>
            </a:r>
          </a:p>
        </p:txBody>
      </p:sp>
      <p:sp>
        <p:nvSpPr>
          <p:cNvPr id="77" name="Shape 77"/>
          <p:cNvSpPr txBox="1">
            <a:spLocks noGrp="1"/>
          </p:cNvSpPr>
          <p:nvPr>
            <p:ph type="body" sz="half" idx="1"/>
          </p:nvPr>
        </p:nvSpPr>
        <p:spPr>
          <a:xfrm>
            <a:off x="2763332" y="2252514"/>
            <a:ext cx="7358063" cy="4018360"/>
          </a:xfrm>
          <a:prstGeom prst="rect">
            <a:avLst/>
          </a:prstGeom>
        </p:spPr>
        <p:txBody>
          <a:bodyPr lIns="71437" tIns="71437" rIns="71437" bIns="71437"/>
          <a:lstStyle>
            <a:lvl1pPr marL="0" indent="158750" defTabSz="292100">
              <a:spcBef>
                <a:spcPts val="1200"/>
              </a:spcBef>
              <a:buSzTx/>
              <a:buNone/>
              <a:defRPr sz="2900">
                <a:solidFill>
                  <a:srgbClr val="000000"/>
                </a:solidFill>
                <a:latin typeface="+mn-lt"/>
                <a:ea typeface="+mn-ea"/>
                <a:cs typeface="+mn-cs"/>
                <a:sym typeface="Helvetica Neue"/>
              </a:defRPr>
            </a:lvl1pPr>
            <a:lvl2pPr marL="0" indent="381000" defTabSz="292100">
              <a:spcBef>
                <a:spcPts val="1200"/>
              </a:spcBef>
              <a:buSzTx/>
              <a:buNone/>
              <a:defRPr sz="2900">
                <a:solidFill>
                  <a:srgbClr val="000000"/>
                </a:solidFill>
                <a:latin typeface="+mn-lt"/>
                <a:ea typeface="+mn-ea"/>
                <a:cs typeface="+mn-cs"/>
                <a:sym typeface="Helvetica Neue"/>
              </a:defRPr>
            </a:lvl2pPr>
            <a:lvl3pPr marL="0" indent="603250" defTabSz="292100">
              <a:spcBef>
                <a:spcPts val="1200"/>
              </a:spcBef>
              <a:buSzTx/>
              <a:buNone/>
              <a:defRPr sz="2900">
                <a:solidFill>
                  <a:srgbClr val="000000"/>
                </a:solidFill>
                <a:latin typeface="+mn-lt"/>
                <a:ea typeface="+mn-ea"/>
                <a:cs typeface="+mn-cs"/>
                <a:sym typeface="Helvetica Neue"/>
              </a:defRPr>
            </a:lvl3pPr>
            <a:lvl4pPr marL="0" indent="825500" defTabSz="292100">
              <a:spcBef>
                <a:spcPts val="1200"/>
              </a:spcBef>
              <a:buSzTx/>
              <a:buNone/>
              <a:defRPr sz="2900">
                <a:solidFill>
                  <a:srgbClr val="000000"/>
                </a:solidFill>
                <a:latin typeface="+mn-lt"/>
                <a:ea typeface="+mn-ea"/>
                <a:cs typeface="+mn-cs"/>
                <a:sym typeface="Helvetica Neue"/>
              </a:defRPr>
            </a:lvl4pPr>
            <a:lvl5pPr marL="0" indent="1047750" defTabSz="292100">
              <a:spcBef>
                <a:spcPts val="1200"/>
              </a:spcBef>
              <a:buSzTx/>
              <a:buNone/>
              <a:defRPr sz="290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8" name="Shape 78"/>
          <p:cNvSpPr txBox="1">
            <a:spLocks noGrp="1"/>
          </p:cNvSpPr>
          <p:nvPr>
            <p:ph type="sldNum" sz="quarter" idx="2"/>
          </p:nvPr>
        </p:nvSpPr>
        <p:spPr>
          <a:xfrm>
            <a:off x="5976441" y="6509742"/>
            <a:ext cx="230188" cy="249238"/>
          </a:xfrm>
          <a:prstGeom prst="rect">
            <a:avLst/>
          </a:prstGeom>
        </p:spPr>
        <p:txBody>
          <a:bodyPr lIns="71437" tIns="71437" rIns="71437" bIns="71437"/>
          <a:lstStyle>
            <a:lvl1pPr defTabSz="292100">
              <a:defRPr>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121947585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7/10/22</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68" r:id="rId12"/>
    <p:sldLayoutId id="2147483669" r:id="rId13"/>
    <p:sldLayoutId id="2147483670" r:id="rId14"/>
    <p:sldLayoutId id="2147483671" r:id="rId15"/>
    <p:sldLayoutId id="2147483672" r:id="rId16"/>
    <p:sldLayoutId id="2147483677" r:id="rId17"/>
    <p:sldLayoutId id="2147483678" r:id="rId18"/>
  </p:sldLayoutIdLst>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7.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18.xml"/><Relationship Id="rId5" Type="http://schemas.openxmlformats.org/officeDocument/2006/relationships/image" Target="../media/image18.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a:xfrm>
            <a:off x="0" y="4960137"/>
            <a:ext cx="8229600" cy="1463040"/>
          </a:xfrm>
        </p:spPr>
        <p:txBody>
          <a:bodyPr>
            <a:noAutofit/>
          </a:bodyPr>
          <a:lstStyle/>
          <a:p>
            <a:r>
              <a:rPr lang="en-US" sz="7200" dirty="0">
                <a:solidFill>
                  <a:schemeClr val="tx1">
                    <a:lumMod val="75000"/>
                    <a:lumOff val="25000"/>
                  </a:schemeClr>
                </a:solidFill>
              </a:rPr>
              <a:t>Data Transformation</a:t>
            </a:r>
            <a:endParaRPr lang="en-US" sz="7200" dirty="0"/>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dirty="0">
                <a:solidFill>
                  <a:schemeClr val="tx1">
                    <a:lumMod val="65000"/>
                    <a:lumOff val="35000"/>
                  </a:schemeClr>
                </a:solidFill>
              </a:rPr>
              <a:t>Patrick Mathias</a:t>
            </a:r>
          </a:p>
          <a:p>
            <a:r>
              <a:rPr lang="en-US" sz="2800" dirty="0">
                <a:solidFill>
                  <a:schemeClr val="tx1">
                    <a:lumMod val="65000"/>
                    <a:lumOff val="35000"/>
                  </a:schemeClr>
                </a:solidFill>
              </a:rPr>
              <a:t>Lesson 5</a:t>
            </a:r>
          </a:p>
          <a:p>
            <a:r>
              <a:rPr lang="en-US" sz="2800" dirty="0">
                <a:solidFill>
                  <a:schemeClr val="tx1">
                    <a:lumMod val="65000"/>
                    <a:lumOff val="35000"/>
                  </a:schemeClr>
                </a:solidFill>
              </a:rPr>
              <a:t>DLMP Fall 2021</a:t>
            </a:r>
          </a:p>
        </p:txBody>
      </p:sp>
    </p:spTree>
    <p:extLst>
      <p:ext uri="{BB962C8B-B14F-4D97-AF65-F5344CB8AC3E}">
        <p14:creationId xmlns:p14="http://schemas.microsoft.com/office/powerpoint/2010/main" val="17087114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D5B9-2F51-0D4E-9AB2-14B2A091322D}"/>
              </a:ext>
            </a:extLst>
          </p:cNvPr>
          <p:cNvSpPr>
            <a:spLocks noGrp="1"/>
          </p:cNvSpPr>
          <p:nvPr>
            <p:ph type="title"/>
          </p:nvPr>
        </p:nvSpPr>
        <p:spPr/>
        <p:txBody>
          <a:bodyPr/>
          <a:lstStyle/>
          <a:p>
            <a:r>
              <a:rPr lang="en-US" dirty="0"/>
              <a:t>The Pipe Operator: |&gt;</a:t>
            </a:r>
          </a:p>
        </p:txBody>
      </p:sp>
    </p:spTree>
    <p:extLst>
      <p:ext uri="{BB962C8B-B14F-4D97-AF65-F5344CB8AC3E}">
        <p14:creationId xmlns:p14="http://schemas.microsoft.com/office/powerpoint/2010/main" val="1812966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008414" y="2004027"/>
            <a:ext cx="7592786" cy="1569660"/>
          </a:xfrm>
          <a:prstGeom prst="rect">
            <a:avLst/>
          </a:prstGeom>
          <a:noFill/>
        </p:spPr>
        <p:txBody>
          <a:bodyPr wrap="square" rtlCol="0">
            <a:spAutoFit/>
          </a:bodyPr>
          <a:lstStyle/>
          <a:p>
            <a:r>
              <a:rPr lang="en-US" sz="3200" dirty="0"/>
              <a:t>Which patient locations sent COVID testing in the first 10 days of the pandemic?</a:t>
            </a:r>
          </a:p>
        </p:txBody>
      </p:sp>
      <p:sp>
        <p:nvSpPr>
          <p:cNvPr id="2" name="Title 1"/>
          <p:cNvSpPr>
            <a:spLocks noGrp="1"/>
          </p:cNvSpPr>
          <p:nvPr>
            <p:ph type="title"/>
          </p:nvPr>
        </p:nvSpPr>
        <p:spPr>
          <a:xfrm>
            <a:off x="3629290" y="507875"/>
            <a:ext cx="5800460" cy="777536"/>
          </a:xfrm>
        </p:spPr>
        <p:txBody>
          <a:bodyPr/>
          <a:lstStyle/>
          <a:p>
            <a:r>
              <a:rPr lang="en-US" sz="4800" dirty="0">
                <a:solidFill>
                  <a:srgbClr val="000000"/>
                </a:solidFill>
              </a:rPr>
              <a:t>Data Analysis Steps</a:t>
            </a:r>
          </a:p>
        </p:txBody>
      </p:sp>
      <p:sp>
        <p:nvSpPr>
          <p:cNvPr id="3" name="Rectangle 2"/>
          <p:cNvSpPr/>
          <p:nvPr/>
        </p:nvSpPr>
        <p:spPr>
          <a:xfrm>
            <a:off x="549019" y="1672406"/>
            <a:ext cx="11018141" cy="1832794"/>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4090" y="1724066"/>
            <a:ext cx="11675070" cy="430887"/>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filter(</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fr-FR" sz="2200" dirty="0">
                <a:solidFill>
                  <a:srgbClr val="164F86"/>
                </a:solidFill>
                <a:latin typeface="Consolas" panose="020B0609020204030204" pitchFamily="49" charset="0"/>
                <a:ea typeface="Courier New"/>
                <a:cs typeface="Consolas" panose="020B0609020204030204" pitchFamily="49" charset="0"/>
                <a:sym typeface="Courier New"/>
              </a:rPr>
              <a:t> &lt;= 10)</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5" name="TextBox 4"/>
          <p:cNvSpPr txBox="1"/>
          <p:nvPr/>
        </p:nvSpPr>
        <p:spPr>
          <a:xfrm>
            <a:off x="654090" y="2327740"/>
            <a:ext cx="12376110" cy="430887"/>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t>
            </a:r>
            <a:r>
              <a:rPr lang="fr-FR" sz="2200" dirty="0">
                <a:solidFill>
                  <a:srgbClr val="164F86"/>
                </a:solidFill>
                <a:latin typeface="Consolas" panose="020B0609020204030204" pitchFamily="49" charset="0"/>
                <a:ea typeface="Courier New"/>
                <a:cs typeface="Consolas" panose="020B0609020204030204" pitchFamily="49" charset="0"/>
                <a:sym typeface="Courier New"/>
              </a:rPr>
              <a:t>select(</a:t>
            </a:r>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fr-FR" sz="2200" dirty="0">
                <a:solidFill>
                  <a:srgbClr val="164F86"/>
                </a:solidFill>
                <a:latin typeface="Consolas" panose="020B0609020204030204" pitchFamily="49" charset="0"/>
                <a:ea typeface="Courier New"/>
                <a:cs typeface="Consolas" panose="020B0609020204030204" pitchFamily="49" charset="0"/>
                <a:sym typeface="Courier New"/>
              </a:rPr>
              <a:t>)</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6" name="TextBox 5"/>
          <p:cNvSpPr txBox="1"/>
          <p:nvPr/>
        </p:nvSpPr>
        <p:spPr>
          <a:xfrm>
            <a:off x="654090" y="2931415"/>
            <a:ext cx="12376110" cy="430887"/>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arrange(day_10 ,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2200" dirty="0">
                <a:solidFill>
                  <a:srgbClr val="164F86"/>
                </a:solidFill>
                <a:latin typeface="Consolas" panose="020B0609020204030204" pitchFamily="49" charset="0"/>
                <a:ea typeface="Courier New"/>
                <a:cs typeface="Consolas" panose="020B0609020204030204" pitchFamily="49" charset="0"/>
                <a:sym typeface="Courier New"/>
              </a:rPr>
              <a:t>)</a:t>
            </a:r>
          </a:p>
        </p:txBody>
      </p:sp>
      <p:sp>
        <p:nvSpPr>
          <p:cNvPr id="7" name="Rectangle 6"/>
          <p:cNvSpPr/>
          <p:nvPr/>
        </p:nvSpPr>
        <p:spPr>
          <a:xfrm>
            <a:off x="549019" y="3892195"/>
            <a:ext cx="13288901" cy="1569660"/>
          </a:xfrm>
          <a:prstGeom prst="rect">
            <a:avLst/>
          </a:prstGeom>
        </p:spPr>
        <p:txBody>
          <a:bodyPr wrap="square">
            <a:spAutoFit/>
          </a:bodyPr>
          <a:lstStyle/>
          <a:p>
            <a:r>
              <a:rPr lang="en-US" sz="3200" dirty="0">
                <a:latin typeface="Calibri" panose="020F0502020204030204" pitchFamily="34" charset="0"/>
              </a:rPr>
              <a:t>1. Filter tests to those on pandemic day less than 10</a:t>
            </a:r>
          </a:p>
          <a:p>
            <a:r>
              <a:rPr lang="en-US" sz="3200" dirty="0">
                <a:latin typeface="Calibri" panose="020F0502020204030204" pitchFamily="34" charset="0"/>
              </a:rPr>
              <a:t>2. Select the column that contains ordering location</a:t>
            </a:r>
          </a:p>
          <a:p>
            <a:r>
              <a:rPr lang="en-US" sz="3200" dirty="0">
                <a:latin typeface="Calibri" panose="020F0502020204030204" pitchFamily="34" charset="0"/>
              </a:rPr>
              <a:t>3. Arrange those columns by location</a:t>
            </a:r>
            <a:endParaRPr lang="en-US" sz="2800" dirty="0">
              <a:latin typeface="Calibri" panose="020F0502020204030204" pitchFamily="34" charset="0"/>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0" name="Slide Number Placeholder 9"/>
          <p:cNvSpPr>
            <a:spLocks noGrp="1"/>
          </p:cNvSpPr>
          <p:nvPr>
            <p:ph type="sldNum" idx="12"/>
          </p:nvPr>
        </p:nvSpPr>
        <p:spPr/>
        <p:txBody>
          <a:bodyPr/>
          <a:lstStyle/>
          <a:p>
            <a:fld id="{00000000-1234-1234-1234-123412341234}" type="slidenum">
              <a:rPr lang="en-US" smtClean="0"/>
              <a:pPr/>
              <a:t>11</a:t>
            </a:fld>
            <a:endParaRPr lang="en-US"/>
          </a:p>
        </p:txBody>
      </p:sp>
    </p:spTree>
    <p:extLst>
      <p:ext uri="{BB962C8B-B14F-4D97-AF65-F5344CB8AC3E}">
        <p14:creationId xmlns:p14="http://schemas.microsoft.com/office/powerpoint/2010/main" val="2207685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9290" y="507875"/>
            <a:ext cx="6073510" cy="777536"/>
          </a:xfrm>
        </p:spPr>
        <p:txBody>
          <a:bodyPr/>
          <a:lstStyle/>
          <a:p>
            <a:r>
              <a:rPr lang="en-US" sz="4800" dirty="0">
                <a:solidFill>
                  <a:srgbClr val="000000"/>
                </a:solidFill>
              </a:rPr>
              <a:t>Data Analysis Steps</a:t>
            </a:r>
          </a:p>
        </p:txBody>
      </p:sp>
      <p:grpSp>
        <p:nvGrpSpPr>
          <p:cNvPr id="6" name="Group 5"/>
          <p:cNvGrpSpPr/>
          <p:nvPr/>
        </p:nvGrpSpPr>
        <p:grpSpPr>
          <a:xfrm>
            <a:off x="783969" y="1857737"/>
            <a:ext cx="11780141" cy="3622314"/>
            <a:chOff x="549019" y="1483220"/>
            <a:chExt cx="11780141" cy="4206645"/>
          </a:xfrm>
        </p:grpSpPr>
        <p:sp>
          <p:nvSpPr>
            <p:cNvPr id="3" name="Rectangle 2"/>
            <p:cNvSpPr/>
            <p:nvPr/>
          </p:nvSpPr>
          <p:spPr>
            <a:xfrm>
              <a:off x="549019" y="1483220"/>
              <a:ext cx="11018141" cy="4206645"/>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4090" y="1566411"/>
              <a:ext cx="11675070" cy="3477875"/>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arrange(</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select(</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filter(</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fr-FR" sz="2200" dirty="0">
                  <a:solidFill>
                    <a:srgbClr val="164F86"/>
                  </a:solidFill>
                  <a:latin typeface="Consolas" panose="020B0609020204030204" pitchFamily="49" charset="0"/>
                  <a:ea typeface="Courier New"/>
                  <a:cs typeface="Consolas" panose="020B0609020204030204" pitchFamily="49" charset="0"/>
                  <a:sym typeface="Courier New"/>
                </a:rPr>
                <a:t> &lt;= 10</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fr-FR"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p:txBody>
        </p:sp>
      </p:gr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Slide Number Placeholder 4"/>
          <p:cNvSpPr>
            <a:spLocks noGrp="1"/>
          </p:cNvSpPr>
          <p:nvPr>
            <p:ph type="sldNum" idx="12"/>
          </p:nvPr>
        </p:nvSpPr>
        <p:spPr/>
        <p:txBody>
          <a:bodyPr/>
          <a:lstStyle/>
          <a:p>
            <a:fld id="{00000000-1234-1234-1234-123412341234}" type="slidenum">
              <a:rPr lang="en-US" smtClean="0"/>
              <a:pPr/>
              <a:t>12</a:t>
            </a:fld>
            <a:endParaRPr lang="en-US"/>
          </a:p>
        </p:txBody>
      </p:sp>
    </p:spTree>
    <p:extLst>
      <p:ext uri="{BB962C8B-B14F-4D97-AF65-F5344CB8AC3E}">
        <p14:creationId xmlns:p14="http://schemas.microsoft.com/office/powerpoint/2010/main" val="5296284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4750" y="351797"/>
            <a:ext cx="7046091" cy="777536"/>
          </a:xfrm>
        </p:spPr>
        <p:txBody>
          <a:bodyPr/>
          <a:lstStyle/>
          <a:p>
            <a:r>
              <a:rPr lang="en-US" sz="4800" dirty="0">
                <a:solidFill>
                  <a:srgbClr val="000000"/>
                </a:solidFill>
              </a:rPr>
              <a:t>The Pipe Operator </a:t>
            </a:r>
            <a:r>
              <a:rPr lang="en-US" sz="4800" b="1" dirty="0">
                <a:solidFill>
                  <a:srgbClr val="000000"/>
                </a:solidFill>
              </a:rPr>
              <a:t>|&gt;</a:t>
            </a:r>
          </a:p>
        </p:txBody>
      </p:sp>
      <p:sp>
        <p:nvSpPr>
          <p:cNvPr id="3" name="U-Turn Arrow 2"/>
          <p:cNvSpPr/>
          <p:nvPr/>
        </p:nvSpPr>
        <p:spPr>
          <a:xfrm>
            <a:off x="1570847" y="1902372"/>
            <a:ext cx="5055476" cy="1261241"/>
          </a:xfrm>
          <a:prstGeom prst="uturnArrow">
            <a:avLst>
              <a:gd name="adj1" fmla="val 31667"/>
              <a:gd name="adj2" fmla="val 25000"/>
              <a:gd name="adj3" fmla="val 33333"/>
              <a:gd name="adj4" fmla="val 35417"/>
              <a:gd name="adj5" fmla="val 100000"/>
            </a:avLst>
          </a:prstGeom>
          <a:solidFill>
            <a:srgbClr val="8DB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ectangle 3"/>
          <p:cNvSpPr/>
          <p:nvPr/>
        </p:nvSpPr>
        <p:spPr>
          <a:xfrm>
            <a:off x="4098585" y="3163612"/>
            <a:ext cx="6287299" cy="584775"/>
          </a:xfrm>
          <a:prstGeom prst="rect">
            <a:avLst/>
          </a:prstGeom>
        </p:spPr>
        <p:txBody>
          <a:bodyPr wrap="none">
            <a:spAutoFit/>
          </a:bodyPr>
          <a:lstStyle/>
          <a:p>
            <a:r>
              <a:rPr lang="en-US" sz="3200" dirty="0">
                <a:latin typeface="Consolas" panose="020B0609020204030204" pitchFamily="49" charset="0"/>
                <a:ea typeface="Courier New"/>
                <a:cs typeface="Courier New"/>
                <a:sym typeface="Courier New"/>
              </a:rPr>
              <a:t>filter(</a:t>
            </a:r>
            <a:r>
              <a:rPr lang="en-US" sz="3200" dirty="0">
                <a:solidFill>
                  <a:srgbClr val="0365C0"/>
                </a:solidFill>
                <a:latin typeface="Consolas" panose="020B0609020204030204" pitchFamily="49" charset="0"/>
                <a:ea typeface="Courier New"/>
                <a:cs typeface="Courier New"/>
                <a:sym typeface="Courier New"/>
              </a:rPr>
              <a:t>____</a:t>
            </a:r>
            <a:r>
              <a:rPr lang="en-US" sz="3200" dirty="0">
                <a:latin typeface="Consolas" panose="020B0609020204030204" pitchFamily="49" charset="0"/>
                <a:ea typeface="Courier New"/>
                <a:cs typeface="Courier New"/>
                <a:sym typeface="Courier New"/>
              </a:rPr>
              <a:t>, </a:t>
            </a:r>
            <a:r>
              <a:rPr lang="en-US" sz="3200" dirty="0" err="1">
                <a:solidFill>
                  <a:schemeClr val="accent3">
                    <a:lumMod val="75000"/>
                  </a:schemeClr>
                </a:solidFill>
                <a:latin typeface="Consolas" panose="020B0609020204030204" pitchFamily="49" charset="0"/>
                <a:ea typeface="Courier New"/>
                <a:cs typeface="Courier New"/>
                <a:sym typeface="Courier New"/>
              </a:rPr>
              <a:t>pan_day</a:t>
            </a:r>
            <a:r>
              <a:rPr lang="en-US" sz="3200" dirty="0">
                <a:solidFill>
                  <a:schemeClr val="accent3">
                    <a:lumMod val="75000"/>
                  </a:schemeClr>
                </a:solidFill>
                <a:latin typeface="Consolas" panose="020B0609020204030204" pitchFamily="49" charset="0"/>
                <a:ea typeface="Courier New"/>
                <a:cs typeface="Courier New"/>
                <a:sym typeface="Courier New"/>
              </a:rPr>
              <a:t> &lt;= 10</a:t>
            </a:r>
            <a:r>
              <a:rPr lang="en-US" sz="3200" dirty="0">
                <a:latin typeface="Consolas" panose="020B0609020204030204" pitchFamily="49" charset="0"/>
                <a:ea typeface="Courier New"/>
                <a:cs typeface="Courier New"/>
                <a:sym typeface="Courier New"/>
              </a:rPr>
              <a:t>)</a:t>
            </a:r>
            <a:endParaRPr lang="en-US" sz="3200" dirty="0"/>
          </a:p>
        </p:txBody>
      </p:sp>
      <p:sp>
        <p:nvSpPr>
          <p:cNvPr id="5" name="Rectangle 4"/>
          <p:cNvSpPr/>
          <p:nvPr/>
        </p:nvSpPr>
        <p:spPr>
          <a:xfrm>
            <a:off x="247649" y="3163612"/>
            <a:ext cx="3679639" cy="584775"/>
          </a:xfrm>
          <a:prstGeom prst="rect">
            <a:avLst/>
          </a:prstGeom>
        </p:spPr>
        <p:txBody>
          <a:bodyPr wrap="square">
            <a:spAutoFit/>
          </a:bodyPr>
          <a:lstStyle/>
          <a:p>
            <a:r>
              <a:rPr lang="en-US" sz="3200" dirty="0" err="1">
                <a:solidFill>
                  <a:srgbClr val="0365C0"/>
                </a:solidFill>
                <a:latin typeface="Consolas" panose="020B0609020204030204" pitchFamily="49" charset="0"/>
                <a:ea typeface="Courier New"/>
                <a:cs typeface="Courier New"/>
                <a:sym typeface="Courier New"/>
              </a:rPr>
              <a:t>covid_testing</a:t>
            </a:r>
            <a:endParaRPr lang="en-US" sz="3200" dirty="0"/>
          </a:p>
        </p:txBody>
      </p:sp>
      <p:sp>
        <p:nvSpPr>
          <p:cNvPr id="6" name="Rectangle 5"/>
          <p:cNvSpPr/>
          <p:nvPr/>
        </p:nvSpPr>
        <p:spPr>
          <a:xfrm>
            <a:off x="924910" y="1172273"/>
            <a:ext cx="10372419" cy="599289"/>
          </a:xfrm>
          <a:prstGeom prst="rect">
            <a:avLst/>
          </a:prstGeom>
        </p:spPr>
        <p:txBody>
          <a:bodyPr wrap="square">
            <a:spAutoFit/>
          </a:bodyPr>
          <a:lstStyle/>
          <a:p>
            <a:pPr algn="ctr"/>
            <a:r>
              <a:rPr lang="en-US" sz="3200" dirty="0">
                <a:latin typeface="Calibri" panose="020F0502020204030204" pitchFamily="34" charset="0"/>
              </a:rPr>
              <a:t>Passes result on left into first argument of function on right.</a:t>
            </a:r>
            <a:endParaRPr lang="en-US" sz="2800" dirty="0">
              <a:latin typeface="Calibri" panose="020F0502020204030204" pitchFamily="34" charset="0"/>
            </a:endParaRPr>
          </a:p>
        </p:txBody>
      </p:sp>
      <p:sp>
        <p:nvSpPr>
          <p:cNvPr id="7" name="Rectangle 6"/>
          <p:cNvSpPr/>
          <p:nvPr/>
        </p:nvSpPr>
        <p:spPr>
          <a:xfrm>
            <a:off x="924910" y="4844831"/>
            <a:ext cx="10016359" cy="1524437"/>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030341" y="4905504"/>
            <a:ext cx="8095486" cy="584775"/>
          </a:xfrm>
          <a:prstGeom prst="rect">
            <a:avLst/>
          </a:prstGeom>
        </p:spPr>
        <p:txBody>
          <a:bodyPr wrap="none">
            <a:spAutoFit/>
          </a:bodyPr>
          <a:lstStyle/>
          <a:p>
            <a:r>
              <a:rPr lang="en-US" sz="3200" dirty="0">
                <a:solidFill>
                  <a:schemeClr val="tx1"/>
                </a:solidFill>
                <a:latin typeface="Consolas" panose="020B0609020204030204" pitchFamily="49" charset="0"/>
                <a:ea typeface="Courier New"/>
                <a:cs typeface="Courier New"/>
                <a:sym typeface="Courier New"/>
              </a:rPr>
              <a:t>filter(</a:t>
            </a:r>
            <a:r>
              <a:rPr lang="en-US" sz="3200" dirty="0" err="1">
                <a:solidFill>
                  <a:schemeClr val="tx1"/>
                </a:solidFill>
                <a:latin typeface="Consolas" panose="020B0609020204030204" pitchFamily="49" charset="0"/>
                <a:ea typeface="Courier New"/>
                <a:cs typeface="Courier New"/>
                <a:sym typeface="Courier New"/>
              </a:rPr>
              <a:t>covid_tesing</a:t>
            </a:r>
            <a:r>
              <a:rPr lang="en-US" sz="3200" dirty="0">
                <a:solidFill>
                  <a:schemeClr val="tx1"/>
                </a:solidFill>
                <a:latin typeface="Consolas" panose="020B0609020204030204" pitchFamily="49" charset="0"/>
                <a:ea typeface="Courier New"/>
                <a:cs typeface="Courier New"/>
                <a:sym typeface="Courier New"/>
              </a:rPr>
              <a:t>, </a:t>
            </a:r>
            <a:r>
              <a:rPr lang="en-US" sz="3200" dirty="0" err="1">
                <a:solidFill>
                  <a:schemeClr val="tx1"/>
                </a:solidFill>
                <a:latin typeface="Consolas" panose="020B0609020204030204" pitchFamily="49" charset="0"/>
                <a:ea typeface="Courier New"/>
                <a:cs typeface="Courier New"/>
                <a:sym typeface="Courier New"/>
              </a:rPr>
              <a:t>pan_day</a:t>
            </a:r>
            <a:r>
              <a:rPr lang="en-US" sz="3200" dirty="0">
                <a:solidFill>
                  <a:schemeClr val="tx1"/>
                </a:solidFill>
                <a:latin typeface="Consolas" panose="020B0609020204030204" pitchFamily="49" charset="0"/>
                <a:ea typeface="Courier New"/>
                <a:cs typeface="Courier New"/>
                <a:sym typeface="Courier New"/>
              </a:rPr>
              <a:t> </a:t>
            </a:r>
            <a:r>
              <a:rPr lang="en-US" sz="3200" dirty="0">
                <a:latin typeface="Consolas" panose="020B0609020204030204" pitchFamily="49" charset="0"/>
                <a:ea typeface="Courier New"/>
                <a:cs typeface="Courier New"/>
                <a:sym typeface="Courier New"/>
              </a:rPr>
              <a:t>&lt;= 10)</a:t>
            </a:r>
            <a:endParaRPr lang="en-US" sz="3200" dirty="0">
              <a:latin typeface="Consolas" panose="020B0609020204030204" pitchFamily="49" charset="0"/>
              <a:ea typeface="Courier New"/>
              <a:cs typeface="Courier New"/>
            </a:endParaRPr>
          </a:p>
        </p:txBody>
      </p:sp>
      <p:sp>
        <p:nvSpPr>
          <p:cNvPr id="9" name="Rectangle 8"/>
          <p:cNvSpPr/>
          <p:nvPr/>
        </p:nvSpPr>
        <p:spPr>
          <a:xfrm>
            <a:off x="1030341" y="5550952"/>
            <a:ext cx="8547533" cy="584775"/>
          </a:xfrm>
          <a:prstGeom prst="rect">
            <a:avLst/>
          </a:prstGeom>
        </p:spPr>
        <p:txBody>
          <a:bodyPr wrap="none">
            <a:spAutoFit/>
          </a:bodyPr>
          <a:lstStyle/>
          <a:p>
            <a:r>
              <a:rPr lang="en-US" sz="3200" dirty="0" err="1">
                <a:solidFill>
                  <a:schemeClr val="tx1"/>
                </a:solidFill>
                <a:latin typeface="Consolas" panose="020B0609020204030204" pitchFamily="49" charset="0"/>
                <a:ea typeface="Courier New"/>
                <a:cs typeface="Courier New"/>
                <a:sym typeface="Courier New"/>
              </a:rPr>
              <a:t>covid_tesing</a:t>
            </a:r>
            <a:r>
              <a:rPr lang="en-US" sz="3200" dirty="0">
                <a:latin typeface="Consolas" panose="020B0609020204030204" pitchFamily="49" charset="0"/>
                <a:ea typeface="Courier New"/>
                <a:cs typeface="Courier New"/>
                <a:sym typeface="Courier New"/>
              </a:rPr>
              <a:t> |&gt; filter(</a:t>
            </a:r>
            <a:r>
              <a:rPr lang="en-US" sz="3200" dirty="0" err="1">
                <a:latin typeface="Consolas" panose="020B0609020204030204" pitchFamily="49" charset="0"/>
                <a:ea typeface="Courier New"/>
                <a:cs typeface="Courier New"/>
                <a:sym typeface="Courier New"/>
              </a:rPr>
              <a:t>pan_day</a:t>
            </a:r>
            <a:r>
              <a:rPr lang="en-US" sz="3200" dirty="0">
                <a:latin typeface="Consolas" panose="020B0609020204030204" pitchFamily="49" charset="0"/>
                <a:ea typeface="Courier New"/>
                <a:cs typeface="Courier New"/>
                <a:sym typeface="Courier New"/>
              </a:rPr>
              <a:t> &lt;= 10)</a:t>
            </a:r>
            <a:endParaRPr lang="en-US" sz="3200" dirty="0">
              <a:latin typeface="Consolas" panose="020B0609020204030204" pitchFamily="49" charset="0"/>
              <a:ea typeface="Courier New"/>
              <a:cs typeface="Courier New"/>
            </a:endParaRPr>
          </a:p>
        </p:txBody>
      </p:sp>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1" name="Rectangle 10"/>
          <p:cNvSpPr/>
          <p:nvPr/>
        </p:nvSpPr>
        <p:spPr>
          <a:xfrm>
            <a:off x="3376223" y="3163612"/>
            <a:ext cx="636713" cy="584775"/>
          </a:xfrm>
          <a:prstGeom prst="rect">
            <a:avLst/>
          </a:prstGeom>
        </p:spPr>
        <p:txBody>
          <a:bodyPr wrap="none">
            <a:spAutoFit/>
          </a:bodyPr>
          <a:lstStyle/>
          <a:p>
            <a:r>
              <a:rPr lang="en-US" sz="3200" b="1" dirty="0">
                <a:latin typeface="Consolas" panose="020B0609020204030204" pitchFamily="49" charset="0"/>
                <a:ea typeface="Courier New"/>
                <a:cs typeface="Courier New"/>
              </a:rPr>
              <a:t>|&gt;</a:t>
            </a:r>
          </a:p>
        </p:txBody>
      </p:sp>
      <p:sp>
        <p:nvSpPr>
          <p:cNvPr id="12" name="Slide Number Placeholder 11"/>
          <p:cNvSpPr>
            <a:spLocks noGrp="1"/>
          </p:cNvSpPr>
          <p:nvPr>
            <p:ph type="sldNum" idx="12"/>
          </p:nvPr>
        </p:nvSpPr>
        <p:spPr/>
        <p:txBody>
          <a:bodyPr/>
          <a:lstStyle/>
          <a:p>
            <a:fld id="{00000000-1234-1234-1234-123412341234}" type="slidenum">
              <a:rPr lang="en-US" smtClean="0"/>
              <a:pPr/>
              <a:t>13</a:t>
            </a:fld>
            <a:endParaRPr lang="en-US"/>
          </a:p>
        </p:txBody>
      </p:sp>
    </p:spTree>
    <p:extLst>
      <p:ext uri="{BB962C8B-B14F-4D97-AF65-F5344CB8AC3E}">
        <p14:creationId xmlns:p14="http://schemas.microsoft.com/office/powerpoint/2010/main" val="784428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9290" y="507875"/>
            <a:ext cx="5705210" cy="777536"/>
          </a:xfrm>
        </p:spPr>
        <p:txBody>
          <a:bodyPr/>
          <a:lstStyle/>
          <a:p>
            <a:r>
              <a:rPr lang="en-US" sz="4800" dirty="0">
                <a:solidFill>
                  <a:srgbClr val="000000"/>
                </a:solidFill>
              </a:rPr>
              <a:t>Data Analysis Steps</a:t>
            </a:r>
          </a:p>
        </p:txBody>
      </p:sp>
      <p:sp>
        <p:nvSpPr>
          <p:cNvPr id="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6" name="Slide Number Placeholder 5"/>
          <p:cNvSpPr>
            <a:spLocks noGrp="1"/>
          </p:cNvSpPr>
          <p:nvPr>
            <p:ph type="sldNum" idx="12"/>
          </p:nvPr>
        </p:nvSpPr>
        <p:spPr/>
        <p:txBody>
          <a:bodyPr/>
          <a:lstStyle/>
          <a:p>
            <a:fld id="{00000000-1234-1234-1234-123412341234}" type="slidenum">
              <a:rPr lang="en-US" smtClean="0"/>
              <a:pPr/>
              <a:t>14</a:t>
            </a:fld>
            <a:endParaRPr lang="en-US"/>
          </a:p>
        </p:txBody>
      </p:sp>
      <p:grpSp>
        <p:nvGrpSpPr>
          <p:cNvPr id="7" name="Group 6"/>
          <p:cNvGrpSpPr/>
          <p:nvPr/>
        </p:nvGrpSpPr>
        <p:grpSpPr>
          <a:xfrm>
            <a:off x="783969" y="2054587"/>
            <a:ext cx="11780141" cy="3622314"/>
            <a:chOff x="549019" y="1483220"/>
            <a:chExt cx="11780141" cy="4206645"/>
          </a:xfrm>
        </p:grpSpPr>
        <p:sp>
          <p:nvSpPr>
            <p:cNvPr id="8" name="Rectangle 7"/>
            <p:cNvSpPr/>
            <p:nvPr/>
          </p:nvSpPr>
          <p:spPr>
            <a:xfrm>
              <a:off x="549019" y="1483220"/>
              <a:ext cx="11018141" cy="4206645"/>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654090" y="1566411"/>
              <a:ext cx="11675070" cy="3477875"/>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arrange(</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select(</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filter(</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fr-FR" sz="2200" dirty="0">
                  <a:solidFill>
                    <a:srgbClr val="164F86"/>
                  </a:solidFill>
                  <a:latin typeface="Consolas" panose="020B0609020204030204" pitchFamily="49" charset="0"/>
                  <a:ea typeface="Courier New"/>
                  <a:cs typeface="Consolas" panose="020B0609020204030204" pitchFamily="49" charset="0"/>
                  <a:sym typeface="Courier New"/>
                </a:rPr>
                <a:t> &lt;= 10</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fr-FR"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p:txBody>
        </p:sp>
      </p:grpSp>
    </p:spTree>
    <p:extLst>
      <p:ext uri="{BB962C8B-B14F-4D97-AF65-F5344CB8AC3E}">
        <p14:creationId xmlns:p14="http://schemas.microsoft.com/office/powerpoint/2010/main" val="10024064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9290" y="507875"/>
            <a:ext cx="5813160" cy="777536"/>
          </a:xfrm>
        </p:spPr>
        <p:txBody>
          <a:bodyPr/>
          <a:lstStyle/>
          <a:p>
            <a:r>
              <a:rPr lang="en-US" sz="4800" dirty="0">
                <a:solidFill>
                  <a:srgbClr val="000000"/>
                </a:solidFill>
              </a:rPr>
              <a:t>Data Analysis Steps</a:t>
            </a:r>
          </a:p>
        </p:txBody>
      </p:sp>
      <p:sp>
        <p:nvSpPr>
          <p:cNvPr id="3" name="Rectangle 2"/>
          <p:cNvSpPr/>
          <p:nvPr/>
        </p:nvSpPr>
        <p:spPr>
          <a:xfrm>
            <a:off x="549019" y="1672405"/>
            <a:ext cx="11018141" cy="3593559"/>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4090" y="1724066"/>
            <a:ext cx="10782260" cy="3785652"/>
          </a:xfrm>
          <a:prstGeom prst="rect">
            <a:avLst/>
          </a:prstGeom>
          <a:noFill/>
        </p:spPr>
        <p:txBody>
          <a:bodyPr wrap="square" rtlCol="0">
            <a:spAutoFit/>
          </a:bodyPr>
          <a:lstStyle/>
          <a:p>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filter(</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&lt;= 10)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select(</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arrange(</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4000" dirty="0">
                <a:solidFill>
                  <a:srgbClr val="164F86"/>
                </a:solidFill>
                <a:latin typeface="Consolas" panose="020B0609020204030204" pitchFamily="49" charset="0"/>
                <a:ea typeface="Courier New"/>
                <a:cs typeface="Consolas" panose="020B0609020204030204" pitchFamily="49" charset="0"/>
                <a:sym typeface="Courier New"/>
              </a:rPr>
              <a:t>)</a:t>
            </a:r>
          </a:p>
          <a:p>
            <a:endParaRPr lang="en-US" sz="4000" dirty="0">
              <a:solidFill>
                <a:srgbClr val="164F86"/>
              </a:solidFill>
              <a:latin typeface="Consolas" panose="020B0609020204030204" pitchFamily="49" charset="0"/>
              <a:ea typeface="Courier New"/>
              <a:cs typeface="Consolas" panose="020B0609020204030204" pitchFamily="49" charset="0"/>
              <a:sym typeface="Courier New"/>
            </a:endParaRPr>
          </a:p>
          <a:p>
            <a:endParaRPr lang="en-US" sz="40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Slide Number Placeholder 4"/>
          <p:cNvSpPr>
            <a:spLocks noGrp="1"/>
          </p:cNvSpPr>
          <p:nvPr>
            <p:ph type="sldNum" idx="12"/>
          </p:nvPr>
        </p:nvSpPr>
        <p:spPr/>
        <p:txBody>
          <a:bodyPr/>
          <a:lstStyle/>
          <a:p>
            <a:fld id="{00000000-1234-1234-1234-123412341234}" type="slidenum">
              <a:rPr lang="en-US" smtClean="0"/>
              <a:pPr/>
              <a:t>15</a:t>
            </a:fld>
            <a:endParaRPr lang="en-US"/>
          </a:p>
        </p:txBody>
      </p:sp>
    </p:spTree>
    <p:extLst>
      <p:ext uri="{BB962C8B-B14F-4D97-AF65-F5344CB8AC3E}">
        <p14:creationId xmlns:p14="http://schemas.microsoft.com/office/powerpoint/2010/main" val="2607803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06650" y="625065"/>
            <a:ext cx="6249002" cy="777536"/>
          </a:xfrm>
        </p:spPr>
        <p:txBody>
          <a:bodyPr>
            <a:normAutofit fontScale="90000"/>
          </a:bodyPr>
          <a:lstStyle/>
          <a:p>
            <a:r>
              <a:rPr lang="en-US" dirty="0"/>
              <a:t>Shortcut to type |&gt;</a:t>
            </a:r>
            <a:br>
              <a:rPr lang="en-US" dirty="0"/>
            </a:br>
            <a:endParaRPr lang="en-US" dirty="0"/>
          </a:p>
        </p:txBody>
      </p:sp>
      <p:sp>
        <p:nvSpPr>
          <p:cNvPr id="3"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4" name="Picture 3"/>
          <p:cNvPicPr>
            <a:picLocks noChangeAspect="1"/>
          </p:cNvPicPr>
          <p:nvPr/>
        </p:nvPicPr>
        <p:blipFill>
          <a:blip r:embed="rId4"/>
          <a:stretch>
            <a:fillRect/>
          </a:stretch>
        </p:blipFill>
        <p:spPr>
          <a:xfrm>
            <a:off x="1166648" y="2359572"/>
            <a:ext cx="10457793" cy="2614448"/>
          </a:xfrm>
          <a:prstGeom prst="rect">
            <a:avLst/>
          </a:prstGeom>
        </p:spPr>
      </p:pic>
      <p:sp>
        <p:nvSpPr>
          <p:cNvPr id="5" name="Slide Number Placeholder 4"/>
          <p:cNvSpPr>
            <a:spLocks noGrp="1"/>
          </p:cNvSpPr>
          <p:nvPr>
            <p:ph type="sldNum" idx="12"/>
          </p:nvPr>
        </p:nvSpPr>
        <p:spPr/>
        <p:txBody>
          <a:bodyPr/>
          <a:lstStyle/>
          <a:p>
            <a:fld id="{00000000-1234-1234-1234-123412341234}" type="slidenum">
              <a:rPr lang="en-US" smtClean="0"/>
              <a:pPr/>
              <a:t>16</a:t>
            </a:fld>
            <a:endParaRPr lang="en-US" dirty="0"/>
          </a:p>
        </p:txBody>
      </p:sp>
      <p:sp>
        <p:nvSpPr>
          <p:cNvPr id="6" name="TextBox 5">
            <a:extLst>
              <a:ext uri="{FF2B5EF4-FFF2-40B4-BE49-F238E27FC236}">
                <a16:creationId xmlns:a16="http://schemas.microsoft.com/office/drawing/2014/main" id="{0E16F093-2EFC-06FF-04D3-AAEA6EF0DCF8}"/>
              </a:ext>
            </a:extLst>
          </p:cNvPr>
          <p:cNvSpPr txBox="1"/>
          <p:nvPr/>
        </p:nvSpPr>
        <p:spPr>
          <a:xfrm>
            <a:off x="1051110" y="5684842"/>
            <a:ext cx="8960082" cy="1077218"/>
          </a:xfrm>
          <a:prstGeom prst="rect">
            <a:avLst/>
          </a:prstGeom>
          <a:noFill/>
        </p:spPr>
        <p:txBody>
          <a:bodyPr wrap="square" rtlCol="0">
            <a:spAutoFit/>
          </a:bodyPr>
          <a:lstStyle/>
          <a:p>
            <a:pPr algn="ctr"/>
            <a:r>
              <a:rPr lang="en-US" sz="3200" dirty="0"/>
              <a:t>RStudio needs to be configured to use native pipe |&gt;</a:t>
            </a:r>
          </a:p>
          <a:p>
            <a:pPr algn="ctr"/>
            <a:r>
              <a:rPr lang="en-US" sz="3200" dirty="0"/>
              <a:t>Previous version of pipe: %&gt;%</a:t>
            </a:r>
          </a:p>
        </p:txBody>
      </p:sp>
    </p:spTree>
    <p:extLst>
      <p:ext uri="{BB962C8B-B14F-4D97-AF65-F5344CB8AC3E}">
        <p14:creationId xmlns:p14="http://schemas.microsoft.com/office/powerpoint/2010/main" val="240889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tx1"/>
                </a:solidFill>
              </a:rPr>
              <a:t>Scene</a:t>
            </a:r>
          </a:p>
        </p:txBody>
      </p:sp>
      <p:sp>
        <p:nvSpPr>
          <p:cNvPr id="3" name="Slide Number Placeholder 2"/>
          <p:cNvSpPr>
            <a:spLocks noGrp="1"/>
          </p:cNvSpPr>
          <p:nvPr>
            <p:ph type="sldNum" idx="12"/>
          </p:nvPr>
        </p:nvSpPr>
        <p:spPr/>
        <p:txBody>
          <a:bodyPr/>
          <a:lstStyle/>
          <a:p>
            <a:fld id="{00000000-1234-1234-1234-123412341234}" type="slidenum">
              <a:rPr lang="en-US" smtClean="0"/>
              <a:pPr/>
              <a:t>17</a:t>
            </a:fld>
            <a:endParaRPr lang="en-US"/>
          </a:p>
        </p:txBody>
      </p:sp>
      <p:pic>
        <p:nvPicPr>
          <p:cNvPr id="1026" name="Picture 2" descr="Doctor looking at watch — Stock Photo © minervastock #11228828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6152" y="1993980"/>
            <a:ext cx="4396148" cy="29350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02023" y="1787505"/>
            <a:ext cx="5545394" cy="3785652"/>
          </a:xfrm>
          <a:prstGeom prst="rect">
            <a:avLst/>
          </a:prstGeom>
          <a:noFill/>
        </p:spPr>
        <p:txBody>
          <a:bodyPr wrap="square" rtlCol="0">
            <a:spAutoFit/>
          </a:bodyPr>
          <a:lstStyle/>
          <a:p>
            <a:r>
              <a:rPr lang="en-US" sz="2400" dirty="0"/>
              <a:t>The PICU would like a word with you because of a recent incident involving a delay in results for a patient who required a AGP</a:t>
            </a:r>
          </a:p>
          <a:p>
            <a:endParaRPr lang="en-US" sz="2400" dirty="0"/>
          </a:p>
          <a:p>
            <a:r>
              <a:rPr lang="en-US" sz="2400" dirty="0"/>
              <a:t>They had to wait over 10 hours before the procedure could begin</a:t>
            </a:r>
          </a:p>
          <a:p>
            <a:endParaRPr lang="en-US" sz="2400" dirty="0"/>
          </a:p>
          <a:p>
            <a:r>
              <a:rPr lang="en-US" sz="2400" dirty="0"/>
              <a:t>You decide to investigate… WITH DATA</a:t>
            </a:r>
          </a:p>
        </p:txBody>
      </p:sp>
    </p:spTree>
    <p:extLst>
      <p:ext uri="{BB962C8B-B14F-4D97-AF65-F5344CB8AC3E}">
        <p14:creationId xmlns:p14="http://schemas.microsoft.com/office/powerpoint/2010/main" val="13814390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E7BC6-F7FC-2148-8889-EB7CC83197EE}"/>
              </a:ext>
            </a:extLst>
          </p:cNvPr>
          <p:cNvSpPr>
            <a:spLocks noGrp="1"/>
          </p:cNvSpPr>
          <p:nvPr>
            <p:ph type="title"/>
          </p:nvPr>
        </p:nvSpPr>
        <p:spPr/>
        <p:txBody>
          <a:bodyPr/>
          <a:lstStyle/>
          <a:p>
            <a:r>
              <a:rPr lang="en-US" dirty="0"/>
              <a:t>Your Turn 2</a:t>
            </a:r>
          </a:p>
        </p:txBody>
      </p:sp>
      <p:sp>
        <p:nvSpPr>
          <p:cNvPr id="3" name="Text Placeholder 2">
            <a:extLst>
              <a:ext uri="{FF2B5EF4-FFF2-40B4-BE49-F238E27FC236}">
                <a16:creationId xmlns:a16="http://schemas.microsoft.com/office/drawing/2014/main" id="{41AC2080-78BC-204E-ACBC-6D0C0B1FCD4C}"/>
              </a:ext>
            </a:extLst>
          </p:cNvPr>
          <p:cNvSpPr>
            <a:spLocks noGrp="1"/>
          </p:cNvSpPr>
          <p:nvPr>
            <p:ph type="body" sz="quarter" idx="13"/>
          </p:nvPr>
        </p:nvSpPr>
        <p:spPr>
          <a:xfrm>
            <a:off x="1024127" y="2238375"/>
            <a:ext cx="9720071" cy="3760643"/>
          </a:xfrm>
        </p:spPr>
        <p:txBody>
          <a:bodyPr>
            <a:normAutofit fontScale="55000" lnSpcReduction="20000"/>
          </a:bodyPr>
          <a:lstStyle/>
          <a:p>
            <a:pPr marL="6803" marR="2721"/>
            <a:r>
              <a:rPr lang="en-US" sz="5800" dirty="0">
                <a:latin typeface="Calibri" panose="020F0502020204030204" pitchFamily="34" charset="0"/>
                <a:ea typeface="Calibri"/>
                <a:cs typeface="Consolas" panose="020B0609020204030204" pitchFamily="49" charset="0"/>
                <a:sym typeface="Calibri"/>
              </a:rPr>
              <a:t>Use |&gt; to write a sequence of three functions that:</a:t>
            </a:r>
          </a:p>
          <a:p>
            <a:pPr marL="6803" marR="2721"/>
            <a:endParaRPr lang="en-US" sz="5800" dirty="0">
              <a:latin typeface="Consolas" panose="020B0609020204030204" pitchFamily="49" charset="0"/>
              <a:ea typeface="Calibri"/>
              <a:cs typeface="Consolas" panose="020B0609020204030204" pitchFamily="49" charset="0"/>
              <a:sym typeface="Calibri"/>
            </a:endParaRPr>
          </a:p>
          <a:p>
            <a:pPr marL="6803" marR="2721"/>
            <a:r>
              <a:rPr lang="en-US" sz="5800" dirty="0">
                <a:latin typeface="Calibri"/>
                <a:ea typeface="Calibri"/>
                <a:cs typeface="Calibri"/>
                <a:sym typeface="Calibri"/>
              </a:rPr>
              <a:t>1. Filters to tests from the clinic (</a:t>
            </a:r>
            <a:r>
              <a:rPr lang="en-US" sz="5800" b="1" dirty="0" err="1">
                <a:latin typeface="Consolas" panose="020B0609020204030204" pitchFamily="49" charset="0"/>
                <a:ea typeface="Calibri"/>
                <a:cs typeface="Calibri"/>
                <a:sym typeface="Calibri"/>
              </a:rPr>
              <a:t>clinic_name</a:t>
            </a:r>
            <a:r>
              <a:rPr lang="en-US" sz="5800" dirty="0">
                <a:latin typeface="Calibri"/>
                <a:ea typeface="Calibri"/>
                <a:cs typeface="Calibri"/>
                <a:sym typeface="Calibri"/>
              </a:rPr>
              <a:t>) of "</a:t>
            </a:r>
            <a:r>
              <a:rPr lang="en-US" sz="5800" dirty="0" err="1">
                <a:latin typeface="Calibri"/>
                <a:ea typeface="Calibri"/>
                <a:cs typeface="Calibri"/>
                <a:sym typeface="Calibri"/>
              </a:rPr>
              <a:t>picu</a:t>
            </a:r>
            <a:r>
              <a:rPr lang="en-US" sz="5800" dirty="0">
                <a:latin typeface="Calibri"/>
                <a:ea typeface="Calibri"/>
                <a:cs typeface="Calibri"/>
                <a:sym typeface="Calibri"/>
              </a:rPr>
              <a:t>"</a:t>
            </a:r>
          </a:p>
          <a:p>
            <a:pPr marL="6803" marR="2721"/>
            <a:r>
              <a:rPr lang="en-US" sz="5800" dirty="0">
                <a:latin typeface="Calibri"/>
                <a:ea typeface="Calibri"/>
                <a:cs typeface="Calibri"/>
                <a:sym typeface="Calibri"/>
              </a:rPr>
              <a:t>2. Selects the column with the receive to verify turnaround time (</a:t>
            </a:r>
            <a:r>
              <a:rPr lang="en-US" sz="5800" b="1" dirty="0" err="1">
                <a:latin typeface="Consolas" panose="020B0609020204030204" pitchFamily="49" charset="0"/>
                <a:ea typeface="Calibri"/>
                <a:cs typeface="Calibri"/>
                <a:sym typeface="Calibri"/>
              </a:rPr>
              <a:t>rec_ver_tat</a:t>
            </a:r>
            <a:r>
              <a:rPr lang="en-US" sz="5800" dirty="0">
                <a:latin typeface="Calibri"/>
                <a:ea typeface="Calibri"/>
                <a:cs typeface="Calibri"/>
                <a:sym typeface="Calibri"/>
              </a:rPr>
              <a:t>)</a:t>
            </a:r>
            <a:r>
              <a:rPr lang="en-US" sz="5800" b="1" dirty="0">
                <a:latin typeface="Calibri"/>
                <a:ea typeface="Calibri"/>
                <a:cs typeface="Calibri"/>
                <a:sym typeface="Calibri"/>
              </a:rPr>
              <a:t> </a:t>
            </a:r>
            <a:r>
              <a:rPr lang="en-US" sz="5800" dirty="0">
                <a:latin typeface="Calibri"/>
                <a:ea typeface="Calibri"/>
                <a:cs typeface="Calibri"/>
                <a:sym typeface="Calibri"/>
              </a:rPr>
              <a:t>as well as the day from start of the pandemic (</a:t>
            </a:r>
            <a:r>
              <a:rPr lang="en-US" sz="5800" b="1" dirty="0" err="1">
                <a:latin typeface="Consolas" panose="020B0609020204030204" pitchFamily="49" charset="0"/>
                <a:ea typeface="Calibri"/>
                <a:cs typeface="Calibri"/>
                <a:sym typeface="Calibri"/>
              </a:rPr>
              <a:t>pan_day</a:t>
            </a:r>
            <a:r>
              <a:rPr lang="en-US" sz="5800" dirty="0">
                <a:latin typeface="Calibri"/>
                <a:ea typeface="Calibri"/>
                <a:cs typeface="Calibri"/>
                <a:sym typeface="Calibri"/>
              </a:rPr>
              <a:t>)</a:t>
            </a:r>
          </a:p>
          <a:p>
            <a:pPr marL="6803" marR="2721"/>
            <a:r>
              <a:rPr lang="en-US" sz="5800" dirty="0">
                <a:latin typeface="Calibri"/>
                <a:ea typeface="Calibri"/>
                <a:cs typeface="Calibri"/>
                <a:sym typeface="Calibri"/>
              </a:rPr>
              <a:t>3. Arrange the `</a:t>
            </a:r>
            <a:r>
              <a:rPr lang="en-US" sz="5800" b="1" dirty="0">
                <a:latin typeface="Calibri"/>
                <a:ea typeface="Calibri"/>
                <a:cs typeface="Calibri"/>
                <a:sym typeface="Calibri"/>
              </a:rPr>
              <a:t> </a:t>
            </a:r>
            <a:r>
              <a:rPr lang="en-US" sz="5800" b="1" dirty="0" err="1">
                <a:latin typeface="Consolas" panose="020B0609020204030204" pitchFamily="49" charset="0"/>
                <a:ea typeface="Calibri"/>
                <a:cs typeface="Calibri"/>
                <a:sym typeface="Calibri"/>
              </a:rPr>
              <a:t>pan_day</a:t>
            </a:r>
            <a:r>
              <a:rPr lang="en-US" sz="5800" b="1" dirty="0">
                <a:latin typeface="Calibri"/>
                <a:ea typeface="Calibri"/>
                <a:cs typeface="Calibri"/>
                <a:sym typeface="Calibri"/>
              </a:rPr>
              <a:t> ` </a:t>
            </a:r>
            <a:r>
              <a:rPr lang="en-US" sz="5800" dirty="0">
                <a:latin typeface="Calibri"/>
                <a:ea typeface="Calibri"/>
                <a:cs typeface="Calibri"/>
                <a:sym typeface="Calibri"/>
              </a:rPr>
              <a:t>from highest to lowest</a:t>
            </a:r>
          </a:p>
          <a:p>
            <a:pPr marL="6803" marR="2721"/>
            <a:endParaRPr lang="en-US" dirty="0">
              <a:latin typeface="Calibri"/>
              <a:ea typeface="Calibri"/>
              <a:cs typeface="Calibri"/>
              <a:sym typeface="Calibri"/>
            </a:endParaRPr>
          </a:p>
          <a:p>
            <a:pPr marL="6803" marR="2721"/>
            <a:endParaRPr lang="en-US" dirty="0">
              <a:latin typeface="Calibri"/>
              <a:ea typeface="Calibri"/>
              <a:cs typeface="Calibri"/>
              <a:sym typeface="Calibri"/>
            </a:endParaRPr>
          </a:p>
          <a:p>
            <a:pPr marL="6803" marR="2721"/>
            <a:endParaRPr lang="en-US" dirty="0">
              <a:latin typeface="Calibri"/>
              <a:ea typeface="Calibri"/>
              <a:cs typeface="Calibri"/>
              <a:sym typeface="Calibri"/>
            </a:endParaRPr>
          </a:p>
          <a:p>
            <a:endParaRPr lang="en-US" dirty="0"/>
          </a:p>
        </p:txBody>
      </p:sp>
      <p:sp>
        <p:nvSpPr>
          <p:cNvPr id="4" name="TextBox 3">
            <a:extLst>
              <a:ext uri="{FF2B5EF4-FFF2-40B4-BE49-F238E27FC236}">
                <a16:creationId xmlns:a16="http://schemas.microsoft.com/office/drawing/2014/main" id="{DFB4F81C-9542-2548-ACD5-BBD4C348B305}"/>
              </a:ext>
            </a:extLst>
          </p:cNvPr>
          <p:cNvSpPr txBox="1"/>
          <p:nvPr/>
        </p:nvSpPr>
        <p:spPr>
          <a:xfrm>
            <a:off x="1024127" y="5708073"/>
            <a:ext cx="8618638" cy="1569660"/>
          </a:xfrm>
          <a:prstGeom prst="rect">
            <a:avLst/>
          </a:prstGeom>
          <a:noFill/>
        </p:spPr>
        <p:txBody>
          <a:bodyPr wrap="square" rtlCol="0">
            <a:spAutoFit/>
          </a:bodyPr>
          <a:lstStyle/>
          <a:p>
            <a:r>
              <a:rPr lang="en-US" sz="3200" dirty="0">
                <a:solidFill>
                  <a:schemeClr val="accent4">
                    <a:lumMod val="75000"/>
                  </a:schemeClr>
                </a:solidFill>
                <a:latin typeface="Calibri"/>
                <a:ea typeface="Calibri"/>
                <a:cs typeface="Calibri"/>
                <a:sym typeface="Calibri"/>
              </a:rPr>
              <a:t>Using &lt;-, assign the result to a new variable, call it whatever you want.</a:t>
            </a:r>
          </a:p>
          <a:p>
            <a:endParaRPr lang="en-US" sz="3200" dirty="0">
              <a:solidFill>
                <a:schemeClr val="accent4">
                  <a:lumMod val="75000"/>
                </a:schemeClr>
              </a:solidFill>
            </a:endParaRPr>
          </a:p>
        </p:txBody>
      </p:sp>
    </p:spTree>
    <p:extLst>
      <p:ext uri="{BB962C8B-B14F-4D97-AF65-F5344CB8AC3E}">
        <p14:creationId xmlns:p14="http://schemas.microsoft.com/office/powerpoint/2010/main" val="14290188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743741" y="245005"/>
            <a:ext cx="4704518"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rPr>
              <a:t>Isolating data</a:t>
            </a:r>
            <a:endParaRPr sz="5400" dirty="0"/>
          </a:p>
        </p:txBody>
      </p:sp>
      <p:graphicFrame>
        <p:nvGraphicFramePr>
          <p:cNvPr id="147" name="Google Shape;147;p18"/>
          <p:cNvGraphicFramePr/>
          <p:nvPr/>
        </p:nvGraphicFramePr>
        <p:xfrm>
          <a:off x="1150478" y="1730364"/>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48" name="Google Shape;148;p18"/>
          <p:cNvGraphicFramePr/>
          <p:nvPr/>
        </p:nvGraphicFramePr>
        <p:xfrm>
          <a:off x="2795045" y="1758052"/>
          <a:ext cx="603200" cy="968156"/>
        </p:xfrm>
        <a:graphic>
          <a:graphicData uri="http://schemas.openxmlformats.org/drawingml/2006/table">
            <a:tbl>
              <a:tblPr firstRow="1" bandRow="1">
                <a:noFill/>
              </a:tblPr>
              <a:tblGrid>
                <a:gridCol w="296502">
                  <a:extLst>
                    <a:ext uri="{9D8B030D-6E8A-4147-A177-3AD203B41FA5}">
                      <a16:colId xmlns:a16="http://schemas.microsoft.com/office/drawing/2014/main" val="20000"/>
                    </a:ext>
                  </a:extLst>
                </a:gridCol>
                <a:gridCol w="306698">
                  <a:extLst>
                    <a:ext uri="{9D8B030D-6E8A-4147-A177-3AD203B41FA5}">
                      <a16:colId xmlns:a16="http://schemas.microsoft.com/office/drawing/2014/main" val="20001"/>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graphicFrame>
        <p:nvGraphicFramePr>
          <p:cNvPr id="150" name="Google Shape;150;p18"/>
          <p:cNvGraphicFramePr/>
          <p:nvPr/>
        </p:nvGraphicFramePr>
        <p:xfrm>
          <a:off x="2770556" y="4118015"/>
          <a:ext cx="1046024" cy="947968"/>
        </p:xfrm>
        <a:graphic>
          <a:graphicData uri="http://schemas.openxmlformats.org/drawingml/2006/table">
            <a:tbl>
              <a:tblPr firstRow="1" bandRow="1">
                <a:noFill/>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6"/>
                  </a:ext>
                </a:extLst>
              </a:tr>
            </a:tbl>
          </a:graphicData>
        </a:graphic>
      </p:graphicFrame>
      <p:graphicFrame>
        <p:nvGraphicFramePr>
          <p:cNvPr id="151" name="Google Shape;151;p18"/>
          <p:cNvGraphicFramePr/>
          <p:nvPr/>
        </p:nvGraphicFramePr>
        <p:xfrm>
          <a:off x="1150478" y="4118015"/>
          <a:ext cx="1046024" cy="947968"/>
        </p:xfrm>
        <a:graphic>
          <a:graphicData uri="http://schemas.openxmlformats.org/drawingml/2006/table">
            <a:tbl>
              <a:tblPr firstRow="1" bandRow="1">
                <a:noFill/>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6"/>
                  </a:ext>
                </a:extLst>
              </a:tr>
            </a:tbl>
          </a:graphicData>
        </a:graphic>
      </p:graphicFrame>
      <p:sp>
        <p:nvSpPr>
          <p:cNvPr id="152" name="Google Shape;152;p18"/>
          <p:cNvSpPr/>
          <p:nvPr/>
        </p:nvSpPr>
        <p:spPr>
          <a:xfrm>
            <a:off x="2332431" y="4224017"/>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3" name="Google Shape;153;p18"/>
          <p:cNvSpPr txBox="1"/>
          <p:nvPr/>
        </p:nvSpPr>
        <p:spPr>
          <a:xfrm>
            <a:off x="4187608" y="1789222"/>
            <a:ext cx="7111013" cy="2307696"/>
          </a:xfrm>
          <a:prstGeom prst="rect">
            <a:avLst/>
          </a:prstGeom>
          <a:noFill/>
          <a:ln>
            <a:noFill/>
          </a:ln>
        </p:spPr>
        <p:txBody>
          <a:bodyPr spcFirstLastPara="1" wrap="square" lIns="0" tIns="8156" rIns="0" bIns="0" anchor="t" anchorCtr="0">
            <a:noAutofit/>
          </a:bodyPr>
          <a:lstStyle/>
          <a:p>
            <a:pPr marL="6803"/>
            <a:r>
              <a:rPr lang="en-US" sz="4000" dirty="0">
                <a:latin typeface="Calibri"/>
                <a:ea typeface="Calibri"/>
                <a:cs typeface="Calibri"/>
                <a:sym typeface="Calibri"/>
              </a:rPr>
              <a:t>Extract variables with </a:t>
            </a:r>
            <a:r>
              <a:rPr lang="en-US" sz="4000" b="1" dirty="0">
                <a:solidFill>
                  <a:srgbClr val="0365C0"/>
                </a:solidFill>
                <a:latin typeface="Trebuchet MS"/>
                <a:ea typeface="Trebuchet MS"/>
                <a:cs typeface="Trebuchet MS"/>
                <a:sym typeface="Trebuchet MS"/>
              </a:rPr>
              <a:t>select()</a:t>
            </a:r>
            <a:endParaRPr sz="4000" dirty="0">
              <a:latin typeface="Trebuchet MS"/>
              <a:ea typeface="Trebuchet MS"/>
              <a:cs typeface="Trebuchet MS"/>
              <a:sym typeface="Trebuchet MS"/>
            </a:endParaRPr>
          </a:p>
          <a:p>
            <a:pPr>
              <a:spcBef>
                <a:spcPts val="16"/>
              </a:spcBef>
            </a:pPr>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Extract rows with </a:t>
            </a:r>
            <a:r>
              <a:rPr lang="en-US" sz="4000" b="1" dirty="0">
                <a:solidFill>
                  <a:srgbClr val="0365C0"/>
                </a:solidFill>
                <a:latin typeface="Trebuchet MS"/>
                <a:ea typeface="Trebuchet MS"/>
                <a:cs typeface="Trebuchet MS"/>
                <a:sym typeface="Trebuchet MS"/>
              </a:rPr>
              <a:t>filter()</a:t>
            </a:r>
            <a:endParaRPr sz="4000" dirty="0">
              <a:latin typeface="Trebuchet MS"/>
              <a:ea typeface="Trebuchet MS"/>
              <a:cs typeface="Trebuchet MS"/>
              <a:sym typeface="Trebuchet MS"/>
            </a:endParaRPr>
          </a:p>
          <a:p>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Arrange rows, with </a:t>
            </a:r>
            <a:r>
              <a:rPr lang="en-US" sz="4000" b="1" dirty="0">
                <a:solidFill>
                  <a:srgbClr val="0365C0"/>
                </a:solidFill>
                <a:latin typeface="Trebuchet MS"/>
                <a:ea typeface="Trebuchet MS"/>
                <a:cs typeface="Trebuchet MS"/>
                <a:sym typeface="Trebuchet MS"/>
              </a:rPr>
              <a:t>arrange()</a:t>
            </a:r>
            <a:r>
              <a:rPr lang="en-US" sz="4000" dirty="0">
                <a:latin typeface="Calibri"/>
                <a:ea typeface="Calibri"/>
                <a:cs typeface="Calibri"/>
                <a:sym typeface="Calibri"/>
              </a:rPr>
              <a:t>.</a:t>
            </a:r>
            <a:endParaRPr sz="4000" dirty="0">
              <a:latin typeface="Calibri"/>
              <a:ea typeface="Calibri"/>
              <a:cs typeface="Calibri"/>
              <a:sym typeface="Calibri"/>
            </a:endParaRPr>
          </a:p>
        </p:txBody>
      </p:sp>
      <p:graphicFrame>
        <p:nvGraphicFramePr>
          <p:cNvPr id="154" name="Google Shape;154;p18"/>
          <p:cNvGraphicFramePr/>
          <p:nvPr/>
        </p:nvGraphicFramePr>
        <p:xfrm>
          <a:off x="1150479" y="2927483"/>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nvGraphicFramePr>
        <p:xfrm>
          <a:off x="2773115" y="2927483"/>
          <a:ext cx="1046024" cy="402120"/>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404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16" name="Google Shape;152;p18"/>
          <p:cNvSpPr/>
          <p:nvPr/>
        </p:nvSpPr>
        <p:spPr>
          <a:xfrm>
            <a:off x="2321466" y="3022869"/>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52;p18"/>
          <p:cNvSpPr/>
          <p:nvPr/>
        </p:nvSpPr>
        <p:spPr>
          <a:xfrm>
            <a:off x="2332431" y="2108768"/>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Slide Number Placeholder 1"/>
          <p:cNvSpPr>
            <a:spLocks noGrp="1"/>
          </p:cNvSpPr>
          <p:nvPr>
            <p:ph type="sldNum" idx="12"/>
          </p:nvPr>
        </p:nvSpPr>
        <p:spPr/>
        <p:txBody>
          <a:bodyPr/>
          <a:lstStyle/>
          <a:p>
            <a:fld id="{00000000-1234-1234-1234-123412341234}" type="slidenum">
              <a:rPr lang="en-US" smtClean="0"/>
              <a:pPr/>
              <a:t>19</a:t>
            </a:fld>
            <a:endParaRPr lang="en-US"/>
          </a:p>
        </p:txBody>
      </p:sp>
    </p:spTree>
    <p:extLst>
      <p:ext uri="{BB962C8B-B14F-4D97-AF65-F5344CB8AC3E}">
        <p14:creationId xmlns:p14="http://schemas.microsoft.com/office/powerpoint/2010/main" val="3589539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0000000-1234-1234-1234-123412341234}" type="slidenum">
              <a:rPr lang="en-US" smtClean="0"/>
              <a:pPr/>
              <a:t>2</a:t>
            </a:fld>
            <a:endParaRPr lang="en-US" dirty="0"/>
          </a:p>
        </p:txBody>
      </p:sp>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600164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dirty="0"/>
              <a:t>Goal</a:t>
            </a:r>
          </a:p>
          <a:p>
            <a:pPr marL="514350" indent="-514350">
              <a:buAutoNum type="arabicPeriod"/>
            </a:pPr>
            <a:r>
              <a:rPr lang="en-US" sz="3200" dirty="0"/>
              <a:t>Learn how to use dplyr to transform data frames</a:t>
            </a:r>
          </a:p>
          <a:p>
            <a:pPr marL="514350" indent="-514350">
              <a:buAutoNum type="arabicPeriod"/>
            </a:pPr>
            <a:r>
              <a:rPr lang="en-US" sz="3200" dirty="0"/>
              <a:t>Appreciate the role of piping in facilitating data transformation</a:t>
            </a:r>
          </a:p>
          <a:p>
            <a:pPr marL="514350" indent="-514350">
              <a:buAutoNum type="arabicPeriod"/>
            </a:pPr>
            <a:endParaRPr lang="en-US" sz="3200" dirty="0"/>
          </a:p>
          <a:p>
            <a:r>
              <a:rPr lang="en-US" sz="3200" dirty="0"/>
              <a:t>Objectives</a:t>
            </a:r>
          </a:p>
          <a:p>
            <a:pPr marL="514350" indent="-514350">
              <a:buAutoNum type="arabicPeriod"/>
            </a:pPr>
            <a:r>
              <a:rPr lang="en-US" sz="3200" dirty="0"/>
              <a:t>List the major forms of data transformation implemented in dplyr</a:t>
            </a:r>
          </a:p>
          <a:p>
            <a:pPr marL="514350" indent="-514350">
              <a:buAutoNum type="arabicPeriod"/>
            </a:pPr>
            <a:r>
              <a:rPr lang="en-US" sz="3200" dirty="0"/>
              <a:t>Use the pipe operator to pass the output of one function as an input to the next function</a:t>
            </a:r>
          </a:p>
          <a:p>
            <a:pPr marL="514350" indent="-514350">
              <a:buAutoNum type="arabicPeriod"/>
            </a:pPr>
            <a:r>
              <a:rPr lang="en-US" sz="3200" dirty="0"/>
              <a:t>Create new calculated columns not found in the original data frame</a:t>
            </a:r>
          </a:p>
        </p:txBody>
      </p:sp>
    </p:spTree>
    <p:extLst>
      <p:ext uri="{BB962C8B-B14F-4D97-AF65-F5344CB8AC3E}">
        <p14:creationId xmlns:p14="http://schemas.microsoft.com/office/powerpoint/2010/main" val="31836935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Creating New Columns</a:t>
            </a:r>
          </a:p>
        </p:txBody>
      </p:sp>
    </p:spTree>
    <p:extLst>
      <p:ext uri="{BB962C8B-B14F-4D97-AF65-F5344CB8AC3E}">
        <p14:creationId xmlns:p14="http://schemas.microsoft.com/office/powerpoint/2010/main" val="31103334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p:nvPr/>
        </p:nvSpPr>
        <p:spPr>
          <a:xfrm>
            <a:off x="1" y="0"/>
            <a:ext cx="12191999" cy="6857518"/>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85" name="Google Shape;85;p13"/>
          <p:cNvSpPr txBox="1">
            <a:spLocks noGrp="1"/>
          </p:cNvSpPr>
          <p:nvPr>
            <p:ph type="title"/>
          </p:nvPr>
        </p:nvSpPr>
        <p:spPr>
          <a:xfrm>
            <a:off x="1843449" y="2053248"/>
            <a:ext cx="8505101" cy="2751022"/>
          </a:xfrm>
          <a:prstGeom prst="rect">
            <a:avLst/>
          </a:prstGeom>
          <a:noFill/>
          <a:ln>
            <a:noFill/>
          </a:ln>
        </p:spPr>
        <p:txBody>
          <a:bodyPr spcFirstLastPara="1" wrap="square" lIns="0" tIns="9522" rIns="0" bIns="0" anchor="t" anchorCtr="0">
            <a:noAutofit/>
          </a:bodyPr>
          <a:lstStyle/>
          <a:p>
            <a:pPr marL="6803" algn="ctr"/>
            <a:r>
              <a:rPr lang="en-US" sz="6000" b="1" dirty="0">
                <a:solidFill>
                  <a:srgbClr val="F3F3F3"/>
                </a:solidFill>
                <a:latin typeface="Arial"/>
                <a:ea typeface="Arial"/>
                <a:cs typeface="Arial"/>
                <a:sym typeface="Arial"/>
              </a:rPr>
              <a:t>What is the mean and median collect to verify turnaround time by clinic?</a:t>
            </a:r>
            <a:endParaRPr sz="6000" dirty="0">
              <a:latin typeface="Arial"/>
              <a:ea typeface="Arial"/>
              <a:cs typeface="Arial"/>
              <a:sym typeface="Arial"/>
            </a:endParaRPr>
          </a:p>
        </p:txBody>
      </p:sp>
      <p:sp>
        <p:nvSpPr>
          <p:cNvPr id="2" name="Slide Number Placeholder 1"/>
          <p:cNvSpPr>
            <a:spLocks noGrp="1"/>
          </p:cNvSpPr>
          <p:nvPr>
            <p:ph type="sldNum" idx="12"/>
          </p:nvPr>
        </p:nvSpPr>
        <p:spPr/>
        <p:txBody>
          <a:bodyPr/>
          <a:lstStyle/>
          <a:p>
            <a:fld id="{00000000-1234-1234-1234-123412341234}" type="slidenum">
              <a:rPr lang="en-US" smtClean="0"/>
              <a:pPr/>
              <a:t>21</a:t>
            </a:fld>
            <a:endParaRPr lang="en-US"/>
          </a:p>
        </p:txBody>
      </p:sp>
    </p:spTree>
    <p:extLst>
      <p:ext uri="{BB962C8B-B14F-4D97-AF65-F5344CB8AC3E}">
        <p14:creationId xmlns:p14="http://schemas.microsoft.com/office/powerpoint/2010/main" val="36985359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2748" y="370715"/>
            <a:ext cx="6466503" cy="777536"/>
          </a:xfrm>
        </p:spPr>
        <p:txBody>
          <a:bodyPr>
            <a:normAutofit fontScale="90000"/>
          </a:bodyPr>
          <a:lstStyle/>
          <a:p>
            <a:pPr algn="ctr"/>
            <a:r>
              <a:rPr lang="en-US" sz="5400" dirty="0">
                <a:solidFill>
                  <a:schemeClr val="tx1">
                    <a:lumMod val="85000"/>
                    <a:lumOff val="15000"/>
                  </a:schemeClr>
                </a:solidFill>
              </a:rPr>
              <a:t>Breaking down the analytical question</a:t>
            </a:r>
          </a:p>
        </p:txBody>
      </p:sp>
      <p:sp>
        <p:nvSpPr>
          <p:cNvPr id="3" name="Google Shape;85;p13"/>
          <p:cNvSpPr txBox="1">
            <a:spLocks/>
          </p:cNvSpPr>
          <p:nvPr/>
        </p:nvSpPr>
        <p:spPr>
          <a:xfrm>
            <a:off x="699859" y="2602129"/>
            <a:ext cx="7986941" cy="2751022"/>
          </a:xfrm>
          <a:prstGeom prst="rect">
            <a:avLst/>
          </a:prstGeom>
          <a:noFill/>
          <a:ln>
            <a:noFill/>
          </a:ln>
        </p:spPr>
        <p:txBody>
          <a:bodyPr spcFirstLastPara="1" wrap="square" lIns="0" tIns="9522"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442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749753" indent="-742950">
              <a:buClr>
                <a:schemeClr val="tx1">
                  <a:lumMod val="75000"/>
                  <a:lumOff val="25000"/>
                </a:schemeClr>
              </a:buClr>
              <a:buSzPct val="100000"/>
              <a:buAutoNum type="arabicPeriod"/>
            </a:pPr>
            <a:r>
              <a:rPr lang="en-US" sz="4000" dirty="0">
                <a:solidFill>
                  <a:schemeClr val="tx1">
                    <a:lumMod val="65000"/>
                    <a:lumOff val="35000"/>
                  </a:schemeClr>
                </a:solidFill>
                <a:latin typeface="Arial"/>
                <a:ea typeface="Arial"/>
                <a:cs typeface="Arial"/>
                <a:sym typeface="Arial"/>
              </a:rPr>
              <a:t>Total TAT for each test</a:t>
            </a:r>
          </a:p>
          <a:p>
            <a:pPr marL="749753" indent="-742950">
              <a:buClr>
                <a:schemeClr val="tx1">
                  <a:lumMod val="75000"/>
                  <a:lumOff val="25000"/>
                </a:schemeClr>
              </a:buClr>
              <a:buSzPct val="100000"/>
              <a:buAutoNum type="arabicPeriod"/>
            </a:pPr>
            <a:r>
              <a:rPr lang="en-US" sz="4000" dirty="0">
                <a:solidFill>
                  <a:schemeClr val="tx1">
                    <a:lumMod val="65000"/>
                    <a:lumOff val="35000"/>
                  </a:schemeClr>
                </a:solidFill>
                <a:latin typeface="Arial"/>
                <a:ea typeface="Arial"/>
                <a:cs typeface="Arial"/>
                <a:sym typeface="Arial"/>
              </a:rPr>
              <a:t>Group tests by clinic</a:t>
            </a:r>
          </a:p>
          <a:p>
            <a:pPr marL="749753" indent="-742950">
              <a:buClr>
                <a:schemeClr val="tx1">
                  <a:lumMod val="75000"/>
                  <a:lumOff val="25000"/>
                </a:schemeClr>
              </a:buClr>
              <a:buSzPct val="100000"/>
              <a:buAutoNum type="arabicPeriod"/>
            </a:pPr>
            <a:r>
              <a:rPr lang="en-US" sz="4000" dirty="0">
                <a:solidFill>
                  <a:schemeClr val="tx1">
                    <a:lumMod val="65000"/>
                    <a:lumOff val="35000"/>
                  </a:schemeClr>
                </a:solidFill>
                <a:latin typeface="Arial"/>
                <a:ea typeface="Arial"/>
                <a:cs typeface="Arial"/>
                <a:sym typeface="Arial"/>
              </a:rPr>
              <a:t>Calculate mean and median for each clinic</a:t>
            </a:r>
          </a:p>
        </p:txBody>
      </p:sp>
      <p:sp>
        <p:nvSpPr>
          <p:cNvPr id="4" name="Slide Number Placeholder 3"/>
          <p:cNvSpPr>
            <a:spLocks noGrp="1"/>
          </p:cNvSpPr>
          <p:nvPr>
            <p:ph type="sldNum" idx="12"/>
          </p:nvPr>
        </p:nvSpPr>
        <p:spPr/>
        <p:txBody>
          <a:bodyPr/>
          <a:lstStyle/>
          <a:p>
            <a:fld id="{00000000-1234-1234-1234-123412341234}" type="slidenum">
              <a:rPr lang="en-US" smtClean="0"/>
              <a:pPr/>
              <a:t>22</a:t>
            </a:fld>
            <a:endParaRPr lang="en-US"/>
          </a:p>
        </p:txBody>
      </p:sp>
    </p:spTree>
    <p:extLst>
      <p:ext uri="{BB962C8B-B14F-4D97-AF65-F5344CB8AC3E}">
        <p14:creationId xmlns:p14="http://schemas.microsoft.com/office/powerpoint/2010/main" val="12082237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330403" y="280401"/>
            <a:ext cx="4952291"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rPr>
              <a:t>Deriving data</a:t>
            </a:r>
            <a:endParaRPr sz="5400" dirty="0"/>
          </a:p>
        </p:txBody>
      </p:sp>
      <p:sp>
        <p:nvSpPr>
          <p:cNvPr id="153" name="Google Shape;153;p18"/>
          <p:cNvSpPr txBox="1"/>
          <p:nvPr/>
        </p:nvSpPr>
        <p:spPr>
          <a:xfrm>
            <a:off x="4126816" y="1978407"/>
            <a:ext cx="7626020" cy="3276761"/>
          </a:xfrm>
          <a:prstGeom prst="rect">
            <a:avLst/>
          </a:prstGeom>
          <a:noFill/>
          <a:ln>
            <a:noFill/>
          </a:ln>
        </p:spPr>
        <p:txBody>
          <a:bodyPr spcFirstLastPara="1" wrap="square" lIns="0" tIns="8156" rIns="0" bIns="0" anchor="t" anchorCtr="0">
            <a:noAutofit/>
          </a:bodyPr>
          <a:lstStyle/>
          <a:p>
            <a:pPr marL="6803"/>
            <a:r>
              <a:rPr lang="en-US" sz="4000" dirty="0">
                <a:latin typeface="Calibri"/>
                <a:ea typeface="Calibri"/>
                <a:cs typeface="Calibri"/>
                <a:sym typeface="Calibri"/>
              </a:rPr>
              <a:t>Make new variables with </a:t>
            </a:r>
            <a:r>
              <a:rPr lang="en-US" sz="4000" b="1" dirty="0">
                <a:solidFill>
                  <a:srgbClr val="0365C0"/>
                </a:solidFill>
                <a:latin typeface="Trebuchet MS"/>
                <a:ea typeface="Trebuchet MS"/>
                <a:cs typeface="Trebuchet MS"/>
                <a:sym typeface="Calibri"/>
              </a:rPr>
              <a:t>mutate()</a:t>
            </a:r>
          </a:p>
          <a:p>
            <a:pPr marL="6803"/>
            <a:endParaRPr lang="en-US" sz="4000" b="1" dirty="0">
              <a:solidFill>
                <a:srgbClr val="0365C0"/>
              </a:solidFill>
              <a:latin typeface="Trebuchet MS"/>
              <a:ea typeface="Trebuchet MS"/>
              <a:cs typeface="Trebuchet MS"/>
              <a:sym typeface="Calibri"/>
            </a:endParaRPr>
          </a:p>
          <a:p>
            <a:pPr marL="6803"/>
            <a:endParaRPr sz="4000" b="1" dirty="0">
              <a:solidFill>
                <a:srgbClr val="0365C0"/>
              </a:solidFill>
              <a:latin typeface="Trebuchet MS"/>
              <a:ea typeface="Trebuchet MS"/>
              <a:cs typeface="Trebuchet MS"/>
              <a:sym typeface="Times New Roman"/>
            </a:endParaRPr>
          </a:p>
          <a:p>
            <a:pPr marL="6803"/>
            <a:r>
              <a:rPr lang="en-US" sz="4000" dirty="0">
                <a:latin typeface="Calibri"/>
                <a:ea typeface="Calibri"/>
                <a:cs typeface="Calibri"/>
                <a:sym typeface="Calibri"/>
              </a:rPr>
              <a:t>Make summaries of data with </a:t>
            </a:r>
            <a:r>
              <a:rPr lang="en-US" sz="4000" b="1" dirty="0">
                <a:solidFill>
                  <a:srgbClr val="0365C0"/>
                </a:solidFill>
                <a:latin typeface="Trebuchet MS"/>
                <a:ea typeface="Trebuchet MS"/>
                <a:cs typeface="Trebuchet MS"/>
                <a:sym typeface="Calibri"/>
              </a:rPr>
              <a:t>summarize()</a:t>
            </a:r>
            <a:endParaRPr sz="4000" b="1" dirty="0">
              <a:solidFill>
                <a:srgbClr val="0365C0"/>
              </a:solidFill>
              <a:latin typeface="Trebuchet MS"/>
              <a:ea typeface="Trebuchet MS"/>
              <a:cs typeface="Trebuchet MS"/>
              <a:sym typeface="Calibri"/>
            </a:endParaRPr>
          </a:p>
        </p:txBody>
      </p:sp>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2" name="Picture 1"/>
          <p:cNvPicPr>
            <a:picLocks noChangeAspect="1"/>
          </p:cNvPicPr>
          <p:nvPr/>
        </p:nvPicPr>
        <p:blipFill>
          <a:blip r:embed="rId4"/>
          <a:stretch>
            <a:fillRect/>
          </a:stretch>
        </p:blipFill>
        <p:spPr>
          <a:xfrm>
            <a:off x="441434" y="1886039"/>
            <a:ext cx="3247697" cy="885736"/>
          </a:xfrm>
          <a:prstGeom prst="rect">
            <a:avLst/>
          </a:prstGeom>
        </p:spPr>
      </p:pic>
      <p:pic>
        <p:nvPicPr>
          <p:cNvPr id="3" name="Picture 2"/>
          <p:cNvPicPr>
            <a:picLocks noChangeAspect="1"/>
          </p:cNvPicPr>
          <p:nvPr/>
        </p:nvPicPr>
        <p:blipFill>
          <a:blip r:embed="rId5"/>
          <a:stretch>
            <a:fillRect/>
          </a:stretch>
        </p:blipFill>
        <p:spPr>
          <a:xfrm>
            <a:off x="880300" y="4007890"/>
            <a:ext cx="2369963" cy="900442"/>
          </a:xfrm>
          <a:prstGeom prst="rect">
            <a:avLst/>
          </a:prstGeom>
        </p:spPr>
      </p:pic>
      <p:sp>
        <p:nvSpPr>
          <p:cNvPr id="4" name="Rectangle 3"/>
          <p:cNvSpPr/>
          <p:nvPr/>
        </p:nvSpPr>
        <p:spPr>
          <a:xfrm>
            <a:off x="173620" y="1527858"/>
            <a:ext cx="11755325" cy="177092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idx="12"/>
          </p:nvPr>
        </p:nvSpPr>
        <p:spPr/>
        <p:txBody>
          <a:bodyPr/>
          <a:lstStyle/>
          <a:p>
            <a:fld id="{00000000-1234-1234-1234-123412341234}" type="slidenum">
              <a:rPr lang="en-US" smtClean="0"/>
              <a:pPr/>
              <a:t>23</a:t>
            </a:fld>
            <a:endParaRPr lang="en-US"/>
          </a:p>
        </p:txBody>
      </p:sp>
    </p:spTree>
    <p:extLst>
      <p:ext uri="{BB962C8B-B14F-4D97-AF65-F5344CB8AC3E}">
        <p14:creationId xmlns:p14="http://schemas.microsoft.com/office/powerpoint/2010/main" val="42485350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1"/>
          <p:cNvSpPr/>
          <p:nvPr/>
        </p:nvSpPr>
        <p:spPr>
          <a:xfrm>
            <a:off x="0" y="0"/>
            <a:ext cx="12191999" cy="6857518"/>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87" name="Google Shape;287;p31"/>
          <p:cNvSpPr txBox="1">
            <a:spLocks noGrp="1"/>
          </p:cNvSpPr>
          <p:nvPr>
            <p:ph type="title"/>
          </p:nvPr>
        </p:nvSpPr>
        <p:spPr>
          <a:xfrm>
            <a:off x="3984006" y="2560061"/>
            <a:ext cx="4223985" cy="1539482"/>
          </a:xfrm>
          <a:prstGeom prst="rect">
            <a:avLst/>
          </a:prstGeom>
          <a:noFill/>
          <a:ln>
            <a:noFill/>
          </a:ln>
        </p:spPr>
        <p:txBody>
          <a:bodyPr spcFirstLastPara="1" wrap="square" lIns="0" tIns="9522" rIns="0" bIns="0" anchor="t" anchorCtr="0">
            <a:noAutofit/>
          </a:bodyPr>
          <a:lstStyle/>
          <a:p>
            <a:pPr marL="6803"/>
            <a:r>
              <a:rPr lang="en-US" sz="8812" dirty="0">
                <a:solidFill>
                  <a:srgbClr val="F0F0F0"/>
                </a:solidFill>
              </a:rPr>
              <a:t>mutate()</a:t>
            </a:r>
            <a:endParaRPr sz="8812" dirty="0"/>
          </a:p>
        </p:txBody>
      </p:sp>
      <p:sp>
        <p:nvSpPr>
          <p:cNvPr id="2" name="Slide Number Placeholder 1"/>
          <p:cNvSpPr>
            <a:spLocks noGrp="1"/>
          </p:cNvSpPr>
          <p:nvPr>
            <p:ph type="sldNum" idx="12"/>
          </p:nvPr>
        </p:nvSpPr>
        <p:spPr/>
        <p:txBody>
          <a:bodyPr/>
          <a:lstStyle/>
          <a:p>
            <a:fld id="{00000000-1234-1234-1234-123412341234}" type="slidenum">
              <a:rPr lang="en-US" smtClean="0"/>
              <a:pPr/>
              <a:t>24</a:t>
            </a:fld>
            <a:endParaRPr lang="en-US"/>
          </a:p>
        </p:txBody>
      </p:sp>
    </p:spTree>
    <p:extLst>
      <p:ext uri="{BB962C8B-B14F-4D97-AF65-F5344CB8AC3E}">
        <p14:creationId xmlns:p14="http://schemas.microsoft.com/office/powerpoint/2010/main" val="31029683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3" name="Picture 12"/>
          <p:cNvPicPr>
            <a:picLocks noChangeAspect="1"/>
          </p:cNvPicPr>
          <p:nvPr/>
        </p:nvPicPr>
        <p:blipFill>
          <a:blip r:embed="rId4"/>
          <a:stretch>
            <a:fillRect/>
          </a:stretch>
        </p:blipFill>
        <p:spPr>
          <a:xfrm>
            <a:off x="2868595" y="2672531"/>
            <a:ext cx="6454811" cy="1760404"/>
          </a:xfrm>
          <a:prstGeom prst="rect">
            <a:avLst/>
          </a:prstGeom>
        </p:spPr>
      </p:pic>
      <p:sp>
        <p:nvSpPr>
          <p:cNvPr id="2" name="Slide Number Placeholder 1"/>
          <p:cNvSpPr>
            <a:spLocks noGrp="1"/>
          </p:cNvSpPr>
          <p:nvPr>
            <p:ph type="sldNum" idx="12"/>
          </p:nvPr>
        </p:nvSpPr>
        <p:spPr/>
        <p:txBody>
          <a:bodyPr/>
          <a:lstStyle/>
          <a:p>
            <a:fld id="{00000000-1234-1234-1234-123412341234}" type="slidenum">
              <a:rPr lang="en-US" smtClean="0"/>
              <a:pPr/>
              <a:t>25</a:t>
            </a:fld>
            <a:endParaRPr lang="en-US"/>
          </a:p>
        </p:txBody>
      </p:sp>
      <p:grpSp>
        <p:nvGrpSpPr>
          <p:cNvPr id="3" name="Group 2"/>
          <p:cNvGrpSpPr/>
          <p:nvPr/>
        </p:nvGrpSpPr>
        <p:grpSpPr>
          <a:xfrm>
            <a:off x="6342117" y="4505673"/>
            <a:ext cx="2928396" cy="1586106"/>
            <a:chOff x="6009784" y="4089073"/>
            <a:chExt cx="2928396" cy="2552214"/>
          </a:xfrm>
        </p:grpSpPr>
        <p:sp>
          <p:nvSpPr>
            <p:cNvPr id="7"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Trebuchet MS"/>
                  <a:ea typeface="Calibri"/>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
        <p:nvSpPr>
          <p:cNvPr id="14"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Tree>
    <p:extLst>
      <p:ext uri="{BB962C8B-B14F-4D97-AF65-F5344CB8AC3E}">
        <p14:creationId xmlns:p14="http://schemas.microsoft.com/office/powerpoint/2010/main" val="3109632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55454"/>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4" name="Rectangle 13"/>
          <p:cNvSpPr/>
          <p:nvPr/>
        </p:nvSpPr>
        <p:spPr>
          <a:xfrm>
            <a:off x="1760075" y="2313797"/>
            <a:ext cx="8424455"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new_column</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72;p20"/>
          <p:cNvSpPr/>
          <p:nvPr/>
        </p:nvSpPr>
        <p:spPr>
          <a:xfrm flipH="1">
            <a:off x="5703631" y="3384167"/>
            <a:ext cx="1900999" cy="219947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6"/>
              <a:gd name="connsiteY0" fmla="*/ 1302460 h 3920180"/>
              <a:gd name="connsiteX1" fmla="*/ 356337 w 7169286"/>
              <a:gd name="connsiteY1" fmla="*/ 1302460 h 3920180"/>
              <a:gd name="connsiteX2" fmla="*/ 307986 w 7169286"/>
              <a:gd name="connsiteY2" fmla="*/ 1305713 h 3920180"/>
              <a:gd name="connsiteX3" fmla="*/ 261611 w 7169286"/>
              <a:gd name="connsiteY3" fmla="*/ 1315189 h 3920180"/>
              <a:gd name="connsiteX4" fmla="*/ 217637 w 7169286"/>
              <a:gd name="connsiteY4" fmla="*/ 1330463 h 3920180"/>
              <a:gd name="connsiteX5" fmla="*/ 176489 w 7169286"/>
              <a:gd name="connsiteY5" fmla="*/ 1351111 h 3920180"/>
              <a:gd name="connsiteX6" fmla="*/ 138592 w 7169286"/>
              <a:gd name="connsiteY6" fmla="*/ 1376709 h 3920180"/>
              <a:gd name="connsiteX7" fmla="*/ 104371 w 7169286"/>
              <a:gd name="connsiteY7" fmla="*/ 1406831 h 3920180"/>
              <a:gd name="connsiteX8" fmla="*/ 74249 w 7169286"/>
              <a:gd name="connsiteY8" fmla="*/ 1441052 h 3920180"/>
              <a:gd name="connsiteX9" fmla="*/ 48651 w 7169286"/>
              <a:gd name="connsiteY9" fmla="*/ 1478949 h 3920180"/>
              <a:gd name="connsiteX10" fmla="*/ 28003 w 7169286"/>
              <a:gd name="connsiteY10" fmla="*/ 1520097 h 3920180"/>
              <a:gd name="connsiteX11" fmla="*/ 12729 w 7169286"/>
              <a:gd name="connsiteY11" fmla="*/ 1564071 h 3920180"/>
              <a:gd name="connsiteX12" fmla="*/ 3253 w 7169286"/>
              <a:gd name="connsiteY12" fmla="*/ 1610446 h 3920180"/>
              <a:gd name="connsiteX13" fmla="*/ 0 w 7169286"/>
              <a:gd name="connsiteY13" fmla="*/ 1658797 h 3920180"/>
              <a:gd name="connsiteX14" fmla="*/ 0 w 7169286"/>
              <a:gd name="connsiteY14" fmla="*/ 3563844 h 3920180"/>
              <a:gd name="connsiteX15" fmla="*/ 3253 w 7169286"/>
              <a:gd name="connsiteY15" fmla="*/ 3612196 h 3920180"/>
              <a:gd name="connsiteX16" fmla="*/ 12729 w 7169286"/>
              <a:gd name="connsiteY16" fmla="*/ 3658571 h 3920180"/>
              <a:gd name="connsiteX17" fmla="*/ 28003 w 7169286"/>
              <a:gd name="connsiteY17" fmla="*/ 3702544 h 3920180"/>
              <a:gd name="connsiteX18" fmla="*/ 48651 w 7169286"/>
              <a:gd name="connsiteY18" fmla="*/ 3743692 h 3920180"/>
              <a:gd name="connsiteX19" fmla="*/ 74249 w 7169286"/>
              <a:gd name="connsiteY19" fmla="*/ 3781589 h 3920180"/>
              <a:gd name="connsiteX20" fmla="*/ 104371 w 7169286"/>
              <a:gd name="connsiteY20" fmla="*/ 3815810 h 3920180"/>
              <a:gd name="connsiteX21" fmla="*/ 138592 w 7169286"/>
              <a:gd name="connsiteY21" fmla="*/ 3845932 h 3920180"/>
              <a:gd name="connsiteX22" fmla="*/ 176489 w 7169286"/>
              <a:gd name="connsiteY22" fmla="*/ 3871529 h 3920180"/>
              <a:gd name="connsiteX23" fmla="*/ 217637 w 7169286"/>
              <a:gd name="connsiteY23" fmla="*/ 3892177 h 3920180"/>
              <a:gd name="connsiteX24" fmla="*/ 261611 w 7169286"/>
              <a:gd name="connsiteY24" fmla="*/ 3907452 h 3920180"/>
              <a:gd name="connsiteX25" fmla="*/ 307986 w 7169286"/>
              <a:gd name="connsiteY25" fmla="*/ 3916928 h 3920180"/>
              <a:gd name="connsiteX26" fmla="*/ 356337 w 7169286"/>
              <a:gd name="connsiteY26" fmla="*/ 3920181 h 3920180"/>
              <a:gd name="connsiteX27" fmla="*/ 6812950 w 7169286"/>
              <a:gd name="connsiteY27" fmla="*/ 3920181 h 3920180"/>
              <a:gd name="connsiteX28" fmla="*/ 6861301 w 7169286"/>
              <a:gd name="connsiteY28" fmla="*/ 3916928 h 3920180"/>
              <a:gd name="connsiteX29" fmla="*/ 6907675 w 7169286"/>
              <a:gd name="connsiteY29" fmla="*/ 3907452 h 3920180"/>
              <a:gd name="connsiteX30" fmla="*/ 6951648 w 7169286"/>
              <a:gd name="connsiteY30" fmla="*/ 3892177 h 3920180"/>
              <a:gd name="connsiteX31" fmla="*/ 6992795 w 7169286"/>
              <a:gd name="connsiteY31" fmla="*/ 3871529 h 3920180"/>
              <a:gd name="connsiteX32" fmla="*/ 7030692 w 7169286"/>
              <a:gd name="connsiteY32" fmla="*/ 3845932 h 3920180"/>
              <a:gd name="connsiteX33" fmla="*/ 7064914 w 7169286"/>
              <a:gd name="connsiteY33" fmla="*/ 3815810 h 3920180"/>
              <a:gd name="connsiteX34" fmla="*/ 7095036 w 7169286"/>
              <a:gd name="connsiteY34" fmla="*/ 3781589 h 3920180"/>
              <a:gd name="connsiteX35" fmla="*/ 7120633 w 7169286"/>
              <a:gd name="connsiteY35" fmla="*/ 3743692 h 3920180"/>
              <a:gd name="connsiteX36" fmla="*/ 7141281 w 7169286"/>
              <a:gd name="connsiteY36" fmla="*/ 3702544 h 3920180"/>
              <a:gd name="connsiteX37" fmla="*/ 7156556 w 7169286"/>
              <a:gd name="connsiteY37" fmla="*/ 3658571 h 3920180"/>
              <a:gd name="connsiteX38" fmla="*/ 7166032 w 7169286"/>
              <a:gd name="connsiteY38" fmla="*/ 3612196 h 3920180"/>
              <a:gd name="connsiteX39" fmla="*/ 7169285 w 7169286"/>
              <a:gd name="connsiteY39" fmla="*/ 3563844 h 3920180"/>
              <a:gd name="connsiteX40" fmla="*/ 7169285 w 7169286"/>
              <a:gd name="connsiteY40" fmla="*/ 1658797 h 3920180"/>
              <a:gd name="connsiteX41" fmla="*/ 7166032 w 7169286"/>
              <a:gd name="connsiteY41" fmla="*/ 1610446 h 3920180"/>
              <a:gd name="connsiteX42" fmla="*/ 7156556 w 7169286"/>
              <a:gd name="connsiteY42" fmla="*/ 1564071 h 3920180"/>
              <a:gd name="connsiteX43" fmla="*/ 7141281 w 7169286"/>
              <a:gd name="connsiteY43" fmla="*/ 1520097 h 3920180"/>
              <a:gd name="connsiteX44" fmla="*/ 7120633 w 7169286"/>
              <a:gd name="connsiteY44" fmla="*/ 1478949 h 3920180"/>
              <a:gd name="connsiteX45" fmla="*/ 7095036 w 7169286"/>
              <a:gd name="connsiteY45" fmla="*/ 1441052 h 3920180"/>
              <a:gd name="connsiteX46" fmla="*/ 7064914 w 7169286"/>
              <a:gd name="connsiteY46" fmla="*/ 1406831 h 3920180"/>
              <a:gd name="connsiteX47" fmla="*/ 7030692 w 7169286"/>
              <a:gd name="connsiteY47" fmla="*/ 1376709 h 3920180"/>
              <a:gd name="connsiteX48" fmla="*/ 6992795 w 7169286"/>
              <a:gd name="connsiteY48" fmla="*/ 1351111 h 3920180"/>
              <a:gd name="connsiteX49" fmla="*/ 6951648 w 7169286"/>
              <a:gd name="connsiteY49" fmla="*/ 1330463 h 3920180"/>
              <a:gd name="connsiteX50" fmla="*/ 6907675 w 7169286"/>
              <a:gd name="connsiteY50" fmla="*/ 1315189 h 3920180"/>
              <a:gd name="connsiteX51" fmla="*/ 6861301 w 7169286"/>
              <a:gd name="connsiteY51" fmla="*/ 1305713 h 3920180"/>
              <a:gd name="connsiteX52" fmla="*/ 6812950 w 7169286"/>
              <a:gd name="connsiteY52" fmla="*/ 1302460 h 3920180"/>
              <a:gd name="connsiteX0" fmla="*/ 2664091 w 7169286"/>
              <a:gd name="connsiteY0" fmla="*/ 0 h 3920180"/>
              <a:gd name="connsiteX1" fmla="*/ 2348194 w 7169286"/>
              <a:gd name="connsiteY1" fmla="*/ 1319206 h 3920180"/>
              <a:gd name="connsiteX2" fmla="*/ 2993816 w 7169286"/>
              <a:gd name="connsiteY2" fmla="*/ 1319206 h 3920180"/>
              <a:gd name="connsiteX3" fmla="*/ 2664091 w 7169286"/>
              <a:gd name="connsiteY3" fmla="*/ 0 h 3920180"/>
            </a:gdLst>
            <a:ahLst/>
            <a:cxnLst>
              <a:cxn ang="0">
                <a:pos x="connsiteX0" y="connsiteY0"/>
              </a:cxn>
              <a:cxn ang="0">
                <a:pos x="connsiteX1" y="connsiteY1"/>
              </a:cxn>
              <a:cxn ang="0">
                <a:pos x="connsiteX2" y="connsiteY2"/>
              </a:cxn>
              <a:cxn ang="0">
                <a:pos x="connsiteX3" y="connsiteY3"/>
              </a:cxn>
            </a:cxnLst>
            <a:rect l="l" t="t" r="r" b="b"/>
            <a:pathLst>
              <a:path w="7169286" h="3920180" extrusionOk="0">
                <a:moveTo>
                  <a:pt x="6812950" y="1302460"/>
                </a:moveTo>
                <a:lnTo>
                  <a:pt x="356337" y="1302460"/>
                </a:lnTo>
                <a:lnTo>
                  <a:pt x="307986" y="1305713"/>
                </a:lnTo>
                <a:lnTo>
                  <a:pt x="261611" y="1315189"/>
                </a:lnTo>
                <a:lnTo>
                  <a:pt x="217637" y="1330463"/>
                </a:lnTo>
                <a:lnTo>
                  <a:pt x="176489" y="1351111"/>
                </a:lnTo>
                <a:lnTo>
                  <a:pt x="138592" y="1376709"/>
                </a:lnTo>
                <a:lnTo>
                  <a:pt x="104371" y="1406831"/>
                </a:lnTo>
                <a:lnTo>
                  <a:pt x="74249" y="1441052"/>
                </a:lnTo>
                <a:lnTo>
                  <a:pt x="48651" y="1478949"/>
                </a:lnTo>
                <a:lnTo>
                  <a:pt x="28003" y="1520097"/>
                </a:lnTo>
                <a:lnTo>
                  <a:pt x="12729" y="1564071"/>
                </a:lnTo>
                <a:lnTo>
                  <a:pt x="3253" y="1610446"/>
                </a:lnTo>
                <a:lnTo>
                  <a:pt x="0" y="1658797"/>
                </a:lnTo>
                <a:lnTo>
                  <a:pt x="0" y="3563844"/>
                </a:lnTo>
                <a:lnTo>
                  <a:pt x="3253" y="3612196"/>
                </a:lnTo>
                <a:lnTo>
                  <a:pt x="12729" y="3658571"/>
                </a:lnTo>
                <a:lnTo>
                  <a:pt x="28003" y="3702544"/>
                </a:lnTo>
                <a:lnTo>
                  <a:pt x="48651" y="3743692"/>
                </a:lnTo>
                <a:lnTo>
                  <a:pt x="74249" y="3781589"/>
                </a:lnTo>
                <a:lnTo>
                  <a:pt x="104371" y="3815810"/>
                </a:lnTo>
                <a:lnTo>
                  <a:pt x="138592" y="3845932"/>
                </a:lnTo>
                <a:lnTo>
                  <a:pt x="176489" y="3871529"/>
                </a:lnTo>
                <a:lnTo>
                  <a:pt x="217637" y="3892177"/>
                </a:lnTo>
                <a:lnTo>
                  <a:pt x="261611" y="3907452"/>
                </a:lnTo>
                <a:lnTo>
                  <a:pt x="307986" y="3916928"/>
                </a:lnTo>
                <a:lnTo>
                  <a:pt x="356337" y="3920181"/>
                </a:lnTo>
                <a:lnTo>
                  <a:pt x="6812950" y="3920181"/>
                </a:lnTo>
                <a:lnTo>
                  <a:pt x="6861301" y="3916928"/>
                </a:lnTo>
                <a:lnTo>
                  <a:pt x="6907675" y="3907452"/>
                </a:lnTo>
                <a:lnTo>
                  <a:pt x="6951648" y="3892177"/>
                </a:lnTo>
                <a:lnTo>
                  <a:pt x="6992795" y="3871529"/>
                </a:lnTo>
                <a:lnTo>
                  <a:pt x="7030692" y="3845932"/>
                </a:lnTo>
                <a:lnTo>
                  <a:pt x="7064914" y="3815810"/>
                </a:lnTo>
                <a:lnTo>
                  <a:pt x="7095036" y="3781589"/>
                </a:lnTo>
                <a:lnTo>
                  <a:pt x="7120633" y="3743692"/>
                </a:lnTo>
                <a:lnTo>
                  <a:pt x="7141281" y="3702544"/>
                </a:lnTo>
                <a:lnTo>
                  <a:pt x="7156556" y="3658571"/>
                </a:lnTo>
                <a:lnTo>
                  <a:pt x="7166032" y="3612196"/>
                </a:lnTo>
                <a:lnTo>
                  <a:pt x="7169285" y="3563844"/>
                </a:lnTo>
                <a:lnTo>
                  <a:pt x="7169285" y="1658797"/>
                </a:lnTo>
                <a:lnTo>
                  <a:pt x="7166032" y="1610446"/>
                </a:lnTo>
                <a:lnTo>
                  <a:pt x="7156556" y="1564071"/>
                </a:lnTo>
                <a:lnTo>
                  <a:pt x="7141281" y="1520097"/>
                </a:lnTo>
                <a:lnTo>
                  <a:pt x="7120633" y="1478949"/>
                </a:lnTo>
                <a:lnTo>
                  <a:pt x="7095036" y="1441052"/>
                </a:lnTo>
                <a:lnTo>
                  <a:pt x="7064914" y="1406831"/>
                </a:lnTo>
                <a:lnTo>
                  <a:pt x="7030692" y="1376709"/>
                </a:lnTo>
                <a:lnTo>
                  <a:pt x="6992795" y="1351111"/>
                </a:lnTo>
                <a:lnTo>
                  <a:pt x="6951648" y="1330463"/>
                </a:lnTo>
                <a:lnTo>
                  <a:pt x="6907675" y="1315189"/>
                </a:lnTo>
                <a:lnTo>
                  <a:pt x="6861301" y="1305713"/>
                </a:lnTo>
                <a:lnTo>
                  <a:pt x="6812950" y="1302460"/>
                </a:lnTo>
                <a:close/>
              </a:path>
              <a:path w="7169286" h="3920180" extrusionOk="0">
                <a:moveTo>
                  <a:pt x="2664091" y="0"/>
                </a:moveTo>
                <a:lnTo>
                  <a:pt x="2348194" y="1319206"/>
                </a:lnTo>
                <a:lnTo>
                  <a:pt x="2993816" y="1319206"/>
                </a:lnTo>
                <a:lnTo>
                  <a:pt x="2664091"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9" name="Google Shape;137;p17"/>
          <p:cNvSpPr/>
          <p:nvPr/>
        </p:nvSpPr>
        <p:spPr>
          <a:xfrm>
            <a:off x="3055667" y="3452981"/>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3065827" y="437270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name for new column</a:t>
            </a:r>
            <a:endParaRPr sz="2800" dirty="0">
              <a:latin typeface="Trebuchet MS"/>
              <a:ea typeface="Trebuchet MS"/>
              <a:cs typeface="Trebuchet MS"/>
              <a:sym typeface="Trebuchet MS"/>
            </a:endParaRPr>
          </a:p>
        </p:txBody>
      </p:sp>
      <p:sp>
        <p:nvSpPr>
          <p:cNvPr id="21" name="Google Shape;172;p20"/>
          <p:cNvSpPr/>
          <p:nvPr/>
        </p:nvSpPr>
        <p:spPr>
          <a:xfrm>
            <a:off x="7839178" y="3423718"/>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7834143" y="4048898"/>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function whose results will populate columns</a:t>
            </a:r>
            <a:endParaRPr sz="2800" dirty="0">
              <a:latin typeface="Trebuchet MS"/>
              <a:ea typeface="Trebuchet MS"/>
              <a:cs typeface="Trebuchet MS"/>
              <a:sym typeface="Trebuchet MS"/>
            </a:endParaRPr>
          </a:p>
        </p:txBody>
      </p:sp>
      <p:sp>
        <p:nvSpPr>
          <p:cNvPr id="23" name="Google Shape;173;p20"/>
          <p:cNvSpPr txBox="1"/>
          <p:nvPr/>
        </p:nvSpPr>
        <p:spPr>
          <a:xfrm>
            <a:off x="5340820" y="4529857"/>
            <a:ext cx="241581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equals</a:t>
            </a:r>
            <a:endParaRPr sz="2800" dirty="0">
              <a:latin typeface="Trebuchet MS"/>
              <a:ea typeface="Trebuchet MS"/>
              <a:cs typeface="Trebuchet MS"/>
              <a:sym typeface="Trebuchet MS"/>
            </a:endParaRPr>
          </a:p>
        </p:txBody>
      </p:sp>
      <p:sp>
        <p:nvSpPr>
          <p:cNvPr id="13"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US" smtClean="0"/>
              <a:pPr/>
              <a:t>26</a:t>
            </a:fld>
            <a:endParaRPr lang="en-US"/>
          </a:p>
        </p:txBody>
      </p:sp>
    </p:spTree>
    <p:extLst>
      <p:ext uri="{BB962C8B-B14F-4D97-AF65-F5344CB8AC3E}">
        <p14:creationId xmlns:p14="http://schemas.microsoft.com/office/powerpoint/2010/main" val="3741046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712200" y="2255454"/>
            <a:ext cx="11169106"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1072055" y="1746372"/>
            <a:ext cx="6159054"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
        <p:nvSpPr>
          <p:cNvPr id="14" name="Rectangle 13"/>
          <p:cNvSpPr/>
          <p:nvPr/>
        </p:nvSpPr>
        <p:spPr>
          <a:xfrm>
            <a:off x="712200" y="2313797"/>
            <a:ext cx="11587960"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c_r_tat_mins</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col_rec_tat</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 60</a:t>
            </a:r>
            <a:r>
              <a:rPr lang="en-US" sz="3200" dirty="0">
                <a:latin typeface="Consolas" panose="020B0609020204030204" pitchFamily="49" charset="0"/>
                <a:ea typeface="Courier New"/>
                <a:cs typeface="Consolas" panose="020B0609020204030204" pitchFamily="49" charset="0"/>
                <a:sym typeface="Courier New"/>
              </a:rPr>
              <a:t>) </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Google Shape;387;p40"/>
          <p:cNvSpPr/>
          <p:nvPr/>
        </p:nvSpPr>
        <p:spPr>
          <a:xfrm>
            <a:off x="5184328" y="5124631"/>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18" name="Google Shape;324;p34"/>
          <p:cNvSpPr txBox="1"/>
          <p:nvPr/>
        </p:nvSpPr>
        <p:spPr>
          <a:xfrm>
            <a:off x="8195267" y="998054"/>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calculation can involve another column in the data frame</a:t>
            </a:r>
            <a:endParaRPr sz="2062" dirty="0">
              <a:solidFill>
                <a:schemeClr val="bg1"/>
              </a:solidFill>
              <a:latin typeface="Calibri"/>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US" smtClean="0"/>
              <a:pPr/>
              <a:t>27</a:t>
            </a:fld>
            <a:endParaRPr lang="en-US"/>
          </a:p>
        </p:txBody>
      </p:sp>
      <p:graphicFrame>
        <p:nvGraphicFramePr>
          <p:cNvPr id="4" name="Table 3"/>
          <p:cNvGraphicFramePr>
            <a:graphicFrameLocks noGrp="1"/>
          </p:cNvGraphicFramePr>
          <p:nvPr/>
        </p:nvGraphicFramePr>
        <p:xfrm>
          <a:off x="558945" y="4022186"/>
          <a:ext cx="4507107" cy="2355755"/>
        </p:xfrm>
        <a:graphic>
          <a:graphicData uri="http://schemas.openxmlformats.org/drawingml/2006/table">
            <a:tbl>
              <a:tblPr/>
              <a:tblGrid>
                <a:gridCol w="1502369">
                  <a:extLst>
                    <a:ext uri="{9D8B030D-6E8A-4147-A177-3AD203B41FA5}">
                      <a16:colId xmlns:a16="http://schemas.microsoft.com/office/drawing/2014/main" val="2953353645"/>
                    </a:ext>
                  </a:extLst>
                </a:gridCol>
                <a:gridCol w="1502369">
                  <a:extLst>
                    <a:ext uri="{9D8B030D-6E8A-4147-A177-3AD203B41FA5}">
                      <a16:colId xmlns:a16="http://schemas.microsoft.com/office/drawing/2014/main" val="2850260362"/>
                    </a:ext>
                  </a:extLst>
                </a:gridCol>
                <a:gridCol w="1502369">
                  <a:extLst>
                    <a:ext uri="{9D8B030D-6E8A-4147-A177-3AD203B41FA5}">
                      <a16:colId xmlns:a16="http://schemas.microsoft.com/office/drawing/2014/main" val="1083288691"/>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265016389"/>
                  </a:ext>
                </a:extLst>
              </a:tr>
            </a:tbl>
          </a:graphicData>
        </a:graphic>
      </p:graphicFrame>
      <p:graphicFrame>
        <p:nvGraphicFramePr>
          <p:cNvPr id="20" name="Table 19"/>
          <p:cNvGraphicFramePr>
            <a:graphicFrameLocks noGrp="1"/>
          </p:cNvGraphicFramePr>
          <p:nvPr/>
        </p:nvGraphicFramePr>
        <p:xfrm>
          <a:off x="5635979" y="4040833"/>
          <a:ext cx="6380760" cy="2355755"/>
        </p:xfrm>
        <a:graphic>
          <a:graphicData uri="http://schemas.openxmlformats.org/drawingml/2006/table">
            <a:tbl>
              <a:tblPr/>
              <a:tblGrid>
                <a:gridCol w="1595190">
                  <a:extLst>
                    <a:ext uri="{9D8B030D-6E8A-4147-A177-3AD203B41FA5}">
                      <a16:colId xmlns:a16="http://schemas.microsoft.com/office/drawing/2014/main" val="2953353645"/>
                    </a:ext>
                  </a:extLst>
                </a:gridCol>
                <a:gridCol w="1595190">
                  <a:extLst>
                    <a:ext uri="{9D8B030D-6E8A-4147-A177-3AD203B41FA5}">
                      <a16:colId xmlns:a16="http://schemas.microsoft.com/office/drawing/2014/main" val="2850260362"/>
                    </a:ext>
                  </a:extLst>
                </a:gridCol>
                <a:gridCol w="1595190">
                  <a:extLst>
                    <a:ext uri="{9D8B030D-6E8A-4147-A177-3AD203B41FA5}">
                      <a16:colId xmlns:a16="http://schemas.microsoft.com/office/drawing/2014/main" val="1083288691"/>
                    </a:ext>
                  </a:extLst>
                </a:gridCol>
                <a:gridCol w="1595190">
                  <a:extLst>
                    <a:ext uri="{9D8B030D-6E8A-4147-A177-3AD203B41FA5}">
                      <a16:colId xmlns:a16="http://schemas.microsoft.com/office/drawing/2014/main" val="2986944758"/>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000" b="1" i="0" u="none" strike="noStrike" dirty="0" err="1">
                          <a:solidFill>
                            <a:srgbClr val="FFFFFF"/>
                          </a:solidFill>
                          <a:effectLst/>
                          <a:latin typeface="Arial" panose="020B0604020202020204" pitchFamily="34" charset="0"/>
                        </a:rPr>
                        <a:t>c_r_tat_mins</a:t>
                      </a:r>
                      <a:endParaRPr lang="en-US" sz="2000" b="1" i="0" u="none" strike="noStrike" dirty="0">
                        <a:solidFill>
                          <a:srgbClr val="FFFFFF"/>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1770</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216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84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138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265016389"/>
                  </a:ext>
                </a:extLst>
              </a:tr>
            </a:tbl>
          </a:graphicData>
        </a:graphic>
      </p:graphicFrame>
    </p:spTree>
    <p:extLst>
      <p:ext uri="{BB962C8B-B14F-4D97-AF65-F5344CB8AC3E}">
        <p14:creationId xmlns:p14="http://schemas.microsoft.com/office/powerpoint/2010/main" val="2381113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C88BE-4979-C047-9338-4A1163EC3C4D}"/>
              </a:ext>
            </a:extLst>
          </p:cNvPr>
          <p:cNvSpPr>
            <a:spLocks noGrp="1"/>
          </p:cNvSpPr>
          <p:nvPr>
            <p:ph type="title"/>
          </p:nvPr>
        </p:nvSpPr>
        <p:spPr/>
        <p:txBody>
          <a:bodyPr/>
          <a:lstStyle/>
          <a:p>
            <a:r>
              <a:rPr lang="en-US" dirty="0"/>
              <a:t>Your Turn 3</a:t>
            </a:r>
          </a:p>
        </p:txBody>
      </p:sp>
      <p:sp>
        <p:nvSpPr>
          <p:cNvPr id="3" name="Text Placeholder 2">
            <a:extLst>
              <a:ext uri="{FF2B5EF4-FFF2-40B4-BE49-F238E27FC236}">
                <a16:creationId xmlns:a16="http://schemas.microsoft.com/office/drawing/2014/main" id="{83332658-7C45-D741-89BE-843D2DEB133B}"/>
              </a:ext>
            </a:extLst>
          </p:cNvPr>
          <p:cNvSpPr>
            <a:spLocks noGrp="1"/>
          </p:cNvSpPr>
          <p:nvPr>
            <p:ph type="body" sz="quarter" idx="13"/>
          </p:nvPr>
        </p:nvSpPr>
        <p:spPr/>
        <p:txBody>
          <a:bodyPr/>
          <a:lstStyle/>
          <a:p>
            <a:r>
              <a:rPr lang="en-US" dirty="0">
                <a:latin typeface="Calibri" panose="020F0502020204030204" pitchFamily="34" charset="0"/>
                <a:ea typeface="Calibri"/>
                <a:cs typeface="Consolas" panose="020B0609020204030204" pitchFamily="49" charset="0"/>
                <a:sym typeface="Calibri"/>
              </a:rPr>
              <a:t>Create a new column using the mutate() function that contains the total TAT  (sum of </a:t>
            </a:r>
            <a:r>
              <a:rPr lang="en-US" b="1" dirty="0" err="1">
                <a:latin typeface="Consolas" panose="020B0609020204030204" pitchFamily="49" charset="0"/>
                <a:ea typeface="Calibri"/>
                <a:cs typeface="Consolas" panose="020B0609020204030204" pitchFamily="49" charset="0"/>
                <a:sym typeface="Calibri"/>
              </a:rPr>
              <a:t>col_rec_tat</a:t>
            </a:r>
            <a:r>
              <a:rPr lang="en-US" b="1" dirty="0">
                <a:latin typeface="Calibri" panose="020F0502020204030204" pitchFamily="34" charset="0"/>
                <a:ea typeface="Calibri"/>
                <a:cs typeface="Consolas" panose="020B0609020204030204" pitchFamily="49" charset="0"/>
                <a:sym typeface="Calibri"/>
              </a:rPr>
              <a:t> </a:t>
            </a:r>
            <a:r>
              <a:rPr lang="en-US" dirty="0">
                <a:latin typeface="Calibri" panose="020F0502020204030204" pitchFamily="34" charset="0"/>
                <a:ea typeface="Calibri"/>
                <a:cs typeface="Consolas" panose="020B0609020204030204" pitchFamily="49" charset="0"/>
                <a:sym typeface="Calibri"/>
              </a:rPr>
              <a:t>and </a:t>
            </a:r>
            <a:r>
              <a:rPr lang="en-US" b="1" dirty="0" err="1">
                <a:latin typeface="Consolas" panose="020B0609020204030204" pitchFamily="49" charset="0"/>
                <a:ea typeface="Calibri"/>
                <a:cs typeface="Consolas" panose="020B0609020204030204" pitchFamily="49" charset="0"/>
                <a:sym typeface="Calibri"/>
              </a:rPr>
              <a:t>rec_ver_tat</a:t>
            </a:r>
            <a:r>
              <a:rPr lang="en-US" dirty="0">
                <a:latin typeface="Calibri" panose="020F0502020204030204" pitchFamily="34" charset="0"/>
                <a:ea typeface="Calibri"/>
                <a:cs typeface="Consolas" panose="020B0609020204030204" pitchFamily="49" charset="0"/>
                <a:sym typeface="Calibri"/>
              </a:rPr>
              <a:t>)</a:t>
            </a:r>
          </a:p>
          <a:p>
            <a:endParaRPr lang="en-US" dirty="0"/>
          </a:p>
        </p:txBody>
      </p:sp>
    </p:spTree>
    <p:extLst>
      <p:ext uri="{BB962C8B-B14F-4D97-AF65-F5344CB8AC3E}">
        <p14:creationId xmlns:p14="http://schemas.microsoft.com/office/powerpoint/2010/main" val="9793404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9" name="data-transformation.001.png"/>
          <p:cNvPicPr>
            <a:picLocks noChangeAspect="1"/>
          </p:cNvPicPr>
          <p:nvPr/>
        </p:nvPicPr>
        <p:blipFill>
          <a:blip r:embed="rId3"/>
          <a:stretch>
            <a:fillRect/>
          </a:stretch>
        </p:blipFill>
        <p:spPr>
          <a:xfrm>
            <a:off x="3606527" y="2446343"/>
            <a:ext cx="4996330" cy="3860801"/>
          </a:xfrm>
          <a:prstGeom prst="rect">
            <a:avLst/>
          </a:prstGeom>
          <a:ln w="25400">
            <a:solidFill>
              <a:srgbClr val="000000"/>
            </a:solidFill>
            <a:miter lim="400000"/>
          </a:ln>
        </p:spPr>
      </p:pic>
      <p:pic>
        <p:nvPicPr>
          <p:cNvPr id="1111" name="Picture 1110"/>
          <p:cNvPicPr>
            <a:picLocks/>
          </p:cNvPicPr>
          <p:nvPr/>
        </p:nvPicPr>
        <p:blipFill>
          <a:blip r:embed="rId4"/>
          <a:stretch>
            <a:fillRect/>
          </a:stretch>
        </p:blipFill>
        <p:spPr>
          <a:xfrm>
            <a:off x="8444327" y="3498101"/>
            <a:ext cx="781523" cy="999981"/>
          </a:xfrm>
          <a:prstGeom prst="rect">
            <a:avLst/>
          </a:prstGeom>
        </p:spPr>
      </p:pic>
      <p:sp>
        <p:nvSpPr>
          <p:cNvPr id="1113" name="Shape 1113"/>
          <p:cNvSpPr txBox="1"/>
          <p:nvPr/>
        </p:nvSpPr>
        <p:spPr>
          <a:xfrm rot="20517336">
            <a:off x="9106310" y="3779343"/>
            <a:ext cx="865854" cy="2337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spAutoFit/>
          </a:bodyPr>
          <a:lstStyle>
            <a:lvl1pPr>
              <a:lnSpc>
                <a:spcPct val="70000"/>
              </a:lnSpc>
              <a:defRPr sz="3000">
                <a:solidFill>
                  <a:schemeClr val="accent4">
                    <a:hueOff val="384618"/>
                    <a:satOff val="3869"/>
                    <a:lumOff val="5802"/>
                  </a:schemeClr>
                </a:solidFill>
                <a:latin typeface="Helvetica"/>
                <a:ea typeface="Helvetica"/>
                <a:cs typeface="Helvetica"/>
                <a:sym typeface="Helvetica"/>
              </a:defRPr>
            </a:lvl1pPr>
          </a:lstStyle>
          <a:p>
            <a:r>
              <a:rPr sz="1500"/>
              <a:t>on back</a:t>
            </a:r>
          </a:p>
        </p:txBody>
      </p:sp>
      <p:sp>
        <p:nvSpPr>
          <p:cNvPr id="1114" name="Shape 1114"/>
          <p:cNvSpPr txBox="1"/>
          <p:nvPr/>
        </p:nvSpPr>
        <p:spPr>
          <a:xfrm>
            <a:off x="3951962" y="169134"/>
            <a:ext cx="7345960" cy="11984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normAutofit fontScale="92500"/>
          </a:bodyPr>
          <a:lstStyle>
            <a:lvl1pPr>
              <a:defRPr sz="10000">
                <a:latin typeface="Helvetica"/>
                <a:ea typeface="Helvetica"/>
                <a:cs typeface="Helvetica"/>
                <a:sym typeface="Helvetica"/>
              </a:defRPr>
            </a:lvl1pPr>
          </a:lstStyle>
          <a:p>
            <a:r>
              <a:rPr lang="en-US" sz="5000" dirty="0"/>
              <a:t>F</a:t>
            </a:r>
            <a:r>
              <a:rPr sz="5000" dirty="0"/>
              <a:t>unctions</a:t>
            </a:r>
            <a:r>
              <a:rPr lang="en-US" sz="5000" dirty="0"/>
              <a:t> to use in mutate()</a:t>
            </a:r>
            <a:endParaRPr sz="5000" dirty="0"/>
          </a:p>
        </p:txBody>
      </p:sp>
      <p:sp>
        <p:nvSpPr>
          <p:cNvPr id="1116" name="Shape 1116"/>
          <p:cNvSpPr/>
          <p:nvPr/>
        </p:nvSpPr>
        <p:spPr>
          <a:xfrm>
            <a:off x="3340641" y="910402"/>
            <a:ext cx="1526157" cy="5719584"/>
          </a:xfrm>
          <a:custGeom>
            <a:avLst/>
            <a:gdLst/>
            <a:ahLst/>
            <a:cxnLst>
              <a:cxn ang="0">
                <a:pos x="wd2" y="hd2"/>
              </a:cxn>
              <a:cxn ang="5400000">
                <a:pos x="wd2" y="hd2"/>
              </a:cxn>
              <a:cxn ang="10800000">
                <a:pos x="wd2" y="hd2"/>
              </a:cxn>
              <a:cxn ang="16200000">
                <a:pos x="wd2" y="hd2"/>
              </a:cxn>
            </a:cxnLst>
            <a:rect l="0" t="0" r="r" b="b"/>
            <a:pathLst>
              <a:path w="21600" h="21600" extrusionOk="0">
                <a:moveTo>
                  <a:pt x="101" y="0"/>
                </a:moveTo>
                <a:lnTo>
                  <a:pt x="21483" y="6501"/>
                </a:lnTo>
                <a:lnTo>
                  <a:pt x="21600" y="18851"/>
                </a:lnTo>
                <a:lnTo>
                  <a:pt x="0" y="21600"/>
                </a:lnTo>
                <a:lnTo>
                  <a:pt x="101" y="0"/>
                </a:lnTo>
                <a:close/>
              </a:path>
            </a:pathLst>
          </a:custGeom>
          <a:solidFill>
            <a:srgbClr val="000000">
              <a:alpha val="38947"/>
            </a:srgbClr>
          </a:solidFill>
          <a:ln w="127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sz="2800"/>
          </a:p>
        </p:txBody>
      </p:sp>
      <p:sp>
        <p:nvSpPr>
          <p:cNvPr id="1117" name="Shape 1117"/>
          <p:cNvSpPr/>
          <p:nvPr/>
        </p:nvSpPr>
        <p:spPr>
          <a:xfrm>
            <a:off x="3682517" y="2649805"/>
            <a:ext cx="1188760" cy="3259975"/>
          </a:xfrm>
          <a:prstGeom prst="rect">
            <a:avLst/>
          </a:prstGeom>
          <a:solidFill>
            <a:srgbClr val="53585F">
              <a:alpha val="60770"/>
            </a:srgbClr>
          </a:solidFill>
          <a:ln w="25400">
            <a:miter lim="400000"/>
          </a:ln>
        </p:spPr>
        <p:txBody>
          <a:bodyPr lIns="35719" tIns="35719" rIns="35719" bIns="35719" anchor="ct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1118" name="data-transformation.pdf"/>
          <p:cNvPicPr>
            <a:picLocks noChangeAspect="1"/>
          </p:cNvPicPr>
          <p:nvPr/>
        </p:nvPicPr>
        <p:blipFill>
          <a:blip r:embed="rId5"/>
          <a:srcRect l="880" t="5920" r="74437" b="12435"/>
          <a:stretch>
            <a:fillRect/>
          </a:stretch>
        </p:blipFill>
        <p:spPr>
          <a:xfrm>
            <a:off x="1130548" y="922392"/>
            <a:ext cx="2233626" cy="5709204"/>
          </a:xfrm>
          <a:prstGeom prst="rect">
            <a:avLst/>
          </a:prstGeom>
          <a:ln w="25400">
            <a:solidFill>
              <a:srgbClr val="000000"/>
            </a:solidFill>
            <a:miter lim="400000"/>
          </a:ln>
        </p:spPr>
      </p:pic>
      <p:sp>
        <p:nvSpPr>
          <p:cNvPr id="6" name="Slide Number Placeholder 5"/>
          <p:cNvSpPr>
            <a:spLocks noGrp="1"/>
          </p:cNvSpPr>
          <p:nvPr>
            <p:ph type="sldNum" sz="quarter" idx="2"/>
          </p:nvPr>
        </p:nvSpPr>
        <p:spPr>
          <a:xfrm>
            <a:off x="11929857" y="6431243"/>
            <a:ext cx="524286" cy="451836"/>
          </a:xfrm>
        </p:spPr>
        <p:txBody>
          <a:bodyPr/>
          <a:lstStyle/>
          <a:p>
            <a:fld id="{86CB4B4D-7CA3-9044-876B-883B54F8677D}" type="slidenum">
              <a:rPr lang="en-US" smtClean="0">
                <a:solidFill>
                  <a:schemeClr val="tx1"/>
                </a:solidFill>
              </a:rPr>
              <a:t>29</a:t>
            </a:fld>
            <a:endParaRPr lang="en-US">
              <a:solidFill>
                <a:schemeClr val="tx1"/>
              </a:solidFill>
            </a:endParaRPr>
          </a:p>
        </p:txBody>
      </p:sp>
    </p:spTree>
    <p:extLst>
      <p:ext uri="{BB962C8B-B14F-4D97-AF65-F5344CB8AC3E}">
        <p14:creationId xmlns:p14="http://schemas.microsoft.com/office/powerpoint/2010/main" val="44326572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2D749-AF2D-ED45-9BE2-8D4BB0518BC1}"/>
              </a:ext>
            </a:extLst>
          </p:cNvPr>
          <p:cNvSpPr>
            <a:spLocks noGrp="1"/>
          </p:cNvSpPr>
          <p:nvPr>
            <p:ph type="title"/>
          </p:nvPr>
        </p:nvSpPr>
        <p:spPr/>
        <p:txBody>
          <a:bodyPr/>
          <a:lstStyle/>
          <a:p>
            <a:r>
              <a:rPr lang="en-US" dirty="0"/>
              <a:t>Reordering Rows</a:t>
            </a:r>
          </a:p>
        </p:txBody>
      </p:sp>
    </p:spTree>
    <p:extLst>
      <p:ext uri="{BB962C8B-B14F-4D97-AF65-F5344CB8AC3E}">
        <p14:creationId xmlns:p14="http://schemas.microsoft.com/office/powerpoint/2010/main" val="42518629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497305" y="1663700"/>
            <a:ext cx="11309213" cy="4618205"/>
          </a:xfrm>
        </p:spPr>
        <p:txBody>
          <a:bodyPr>
            <a:normAutofit lnSpcReduction="10000"/>
          </a:bodyPr>
          <a:lstStyle/>
          <a:p>
            <a:pPr marL="0" indent="0">
              <a:buNone/>
            </a:pPr>
            <a:r>
              <a:rPr lang="en-US" sz="3200" b="1" dirty="0"/>
              <a:t>			arrange() </a:t>
            </a:r>
            <a:r>
              <a:rPr lang="en-US" sz="3200" dirty="0"/>
              <a:t>sorts data based on the data type of the 			column(s) used to sort</a:t>
            </a:r>
          </a:p>
          <a:p>
            <a:pPr marL="0" indent="0">
              <a:buNone/>
            </a:pPr>
            <a:endParaRPr lang="en-US" sz="3200" b="1" dirty="0"/>
          </a:p>
          <a:p>
            <a:pPr marL="0" indent="0">
              <a:buNone/>
            </a:pPr>
            <a:r>
              <a:rPr lang="en-US" sz="3200" b="1" dirty="0"/>
              <a:t>			Pipes (|&gt;) </a:t>
            </a:r>
            <a:r>
              <a:rPr lang="en-US" sz="3200" dirty="0"/>
              <a:t>allow you to sequentially apply 				functions to a data frame efficiently</a:t>
            </a:r>
          </a:p>
          <a:p>
            <a:pPr marL="0" indent="0">
              <a:buNone/>
            </a:pPr>
            <a:endParaRPr lang="en-US" sz="3200" b="1" dirty="0"/>
          </a:p>
          <a:p>
            <a:pPr marL="0" indent="0">
              <a:buNone/>
            </a:pPr>
            <a:r>
              <a:rPr lang="en-US" sz="3200" b="1" dirty="0"/>
              <a:t>			mutate()</a:t>
            </a:r>
            <a:r>
              <a:rPr lang="en-US" sz="3200" dirty="0"/>
              <a:t> adds a column to the data frame that may 			be based on calculations on one or more other 				columns</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sp>
        <p:nvSpPr>
          <p:cNvPr id="11" name="Right Arrow 10">
            <a:extLst>
              <a:ext uri="{FF2B5EF4-FFF2-40B4-BE49-F238E27FC236}">
                <a16:creationId xmlns:a16="http://schemas.microsoft.com/office/drawing/2014/main" id="{14552D4B-2028-E448-A771-391A6FB23707}"/>
              </a:ext>
            </a:extLst>
          </p:cNvPr>
          <p:cNvSpPr/>
          <p:nvPr/>
        </p:nvSpPr>
        <p:spPr>
          <a:xfrm>
            <a:off x="1137004" y="1767587"/>
            <a:ext cx="332903" cy="297699"/>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2" name="Table 11">
            <a:extLst>
              <a:ext uri="{FF2B5EF4-FFF2-40B4-BE49-F238E27FC236}">
                <a16:creationId xmlns:a16="http://schemas.microsoft.com/office/drawing/2014/main" id="{6A689CE8-92EF-A942-9033-DE1BFA87ACC7}"/>
              </a:ext>
            </a:extLst>
          </p:cNvPr>
          <p:cNvGraphicFramePr>
            <a:graphicFrameLocks noGrp="1"/>
          </p:cNvGraphicFramePr>
          <p:nvPr>
            <p:extLst>
              <p:ext uri="{D42A27DB-BD31-4B8C-83A1-F6EECF244321}">
                <p14:modId xmlns:p14="http://schemas.microsoft.com/office/powerpoint/2010/main" val="112036176"/>
              </p:ext>
            </p:extLst>
          </p:nvPr>
        </p:nvGraphicFramePr>
        <p:xfrm>
          <a:off x="141545" y="1090567"/>
          <a:ext cx="869837" cy="1651740"/>
        </p:xfrm>
        <a:graphic>
          <a:graphicData uri="http://schemas.openxmlformats.org/drawingml/2006/table">
            <a:tbl>
              <a:tblPr firstRow="1" bandRow="1"/>
              <a:tblGrid>
                <a:gridCol w="183060">
                  <a:extLst>
                    <a:ext uri="{9D8B030D-6E8A-4147-A177-3AD203B41FA5}">
                      <a16:colId xmlns:a16="http://schemas.microsoft.com/office/drawing/2014/main" val="20000"/>
                    </a:ext>
                  </a:extLst>
                </a:gridCol>
                <a:gridCol w="189568">
                  <a:extLst>
                    <a:ext uri="{9D8B030D-6E8A-4147-A177-3AD203B41FA5}">
                      <a16:colId xmlns:a16="http://schemas.microsoft.com/office/drawing/2014/main" val="20001"/>
                    </a:ext>
                  </a:extLst>
                </a:gridCol>
                <a:gridCol w="291833">
                  <a:extLst>
                    <a:ext uri="{9D8B030D-6E8A-4147-A177-3AD203B41FA5}">
                      <a16:colId xmlns:a16="http://schemas.microsoft.com/office/drawing/2014/main" val="20002"/>
                    </a:ext>
                  </a:extLst>
                </a:gridCol>
                <a:gridCol w="205376">
                  <a:extLst>
                    <a:ext uri="{9D8B030D-6E8A-4147-A177-3AD203B41FA5}">
                      <a16:colId xmlns:a16="http://schemas.microsoft.com/office/drawing/2014/main" val="20003"/>
                    </a:ext>
                  </a:extLst>
                </a:gridCol>
              </a:tblGrid>
              <a:tr h="201309">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0001"/>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0003"/>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13" name="Table 12">
            <a:extLst>
              <a:ext uri="{FF2B5EF4-FFF2-40B4-BE49-F238E27FC236}">
                <a16:creationId xmlns:a16="http://schemas.microsoft.com/office/drawing/2014/main" id="{8C68E1F2-D518-2040-9C3D-562E5BF52A32}"/>
              </a:ext>
            </a:extLst>
          </p:cNvPr>
          <p:cNvGraphicFramePr>
            <a:graphicFrameLocks noGrp="1"/>
          </p:cNvGraphicFramePr>
          <p:nvPr>
            <p:extLst>
              <p:ext uri="{D42A27DB-BD31-4B8C-83A1-F6EECF244321}">
                <p14:modId xmlns:p14="http://schemas.microsoft.com/office/powerpoint/2010/main" val="2847186220"/>
              </p:ext>
            </p:extLst>
          </p:nvPr>
        </p:nvGraphicFramePr>
        <p:xfrm>
          <a:off x="1595530" y="1090567"/>
          <a:ext cx="1055140" cy="1652764"/>
        </p:xfrm>
        <a:graphic>
          <a:graphicData uri="http://schemas.openxmlformats.org/drawingml/2006/table">
            <a:tbl>
              <a:tblPr firstRow="1" bandRow="1"/>
              <a:tblGrid>
                <a:gridCol w="222057">
                  <a:extLst>
                    <a:ext uri="{9D8B030D-6E8A-4147-A177-3AD203B41FA5}">
                      <a16:colId xmlns:a16="http://schemas.microsoft.com/office/drawing/2014/main" val="20000"/>
                    </a:ext>
                  </a:extLst>
                </a:gridCol>
                <a:gridCol w="229952">
                  <a:extLst>
                    <a:ext uri="{9D8B030D-6E8A-4147-A177-3AD203B41FA5}">
                      <a16:colId xmlns:a16="http://schemas.microsoft.com/office/drawing/2014/main" val="20001"/>
                    </a:ext>
                  </a:extLst>
                </a:gridCol>
                <a:gridCol w="354003">
                  <a:extLst>
                    <a:ext uri="{9D8B030D-6E8A-4147-A177-3AD203B41FA5}">
                      <a16:colId xmlns:a16="http://schemas.microsoft.com/office/drawing/2014/main" val="20002"/>
                    </a:ext>
                  </a:extLst>
                </a:gridCol>
                <a:gridCol w="249128">
                  <a:extLst>
                    <a:ext uri="{9D8B030D-6E8A-4147-A177-3AD203B41FA5}">
                      <a16:colId xmlns:a16="http://schemas.microsoft.com/office/drawing/2014/main" val="20003"/>
                    </a:ext>
                  </a:extLst>
                </a:gridCol>
              </a:tblGrid>
              <a:tr h="354952">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pic>
        <p:nvPicPr>
          <p:cNvPr id="14" name="Picture 13">
            <a:extLst>
              <a:ext uri="{FF2B5EF4-FFF2-40B4-BE49-F238E27FC236}">
                <a16:creationId xmlns:a16="http://schemas.microsoft.com/office/drawing/2014/main" id="{3354B746-7CA7-FA49-910F-0406E772248A}"/>
              </a:ext>
            </a:extLst>
          </p:cNvPr>
          <p:cNvPicPr>
            <a:picLocks noChangeAspect="1"/>
          </p:cNvPicPr>
          <p:nvPr/>
        </p:nvPicPr>
        <p:blipFill>
          <a:blip r:embed="rId3"/>
          <a:stretch>
            <a:fillRect/>
          </a:stretch>
        </p:blipFill>
        <p:spPr>
          <a:xfrm>
            <a:off x="138485" y="4792715"/>
            <a:ext cx="2914089" cy="794752"/>
          </a:xfrm>
          <a:prstGeom prst="rect">
            <a:avLst/>
          </a:prstGeom>
        </p:spPr>
      </p:pic>
    </p:spTree>
    <p:extLst>
      <p:ext uri="{BB962C8B-B14F-4D97-AF65-F5344CB8AC3E}">
        <p14:creationId xmlns:p14="http://schemas.microsoft.com/office/powerpoint/2010/main" val="24897169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What else?</a:t>
            </a:r>
          </a:p>
        </p:txBody>
      </p:sp>
    </p:spTree>
    <p:extLst>
      <p:ext uri="{BB962C8B-B14F-4D97-AF65-F5344CB8AC3E}">
        <p14:creationId xmlns:p14="http://schemas.microsoft.com/office/powerpoint/2010/main" val="34701746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701042" y="4144282"/>
            <a:ext cx="4773976" cy="1909590"/>
          </a:xfrm>
          <a:prstGeom prst="rect">
            <a:avLst/>
          </a:prstGeom>
        </p:spPr>
      </p:pic>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Replacing columns</a:t>
            </a:r>
            <a:endParaRPr sz="4000" dirty="0">
              <a:latin typeface="Calibri"/>
              <a:ea typeface="Calibri"/>
              <a:cs typeface="Calibri"/>
              <a:sym typeface="Calibri"/>
            </a:endParaRPr>
          </a:p>
        </p:txBody>
      </p:sp>
      <p:sp>
        <p:nvSpPr>
          <p:cNvPr id="14" name="Rectangle 13"/>
          <p:cNvSpPr/>
          <p:nvPr/>
        </p:nvSpPr>
        <p:spPr>
          <a:xfrm>
            <a:off x="777239" y="2330166"/>
            <a:ext cx="11057409"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mrn</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as.character</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4" name="Rounded Rectangle 3"/>
          <p:cNvSpPr/>
          <p:nvPr/>
        </p:nvSpPr>
        <p:spPr>
          <a:xfrm>
            <a:off x="1386839" y="4117940"/>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ular Callout 2"/>
          <p:cNvSpPr/>
          <p:nvPr/>
        </p:nvSpPr>
        <p:spPr>
          <a:xfrm rot="10800000" flipH="1">
            <a:off x="8459827" y="622214"/>
            <a:ext cx="3220449" cy="227523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824956 h 3252469"/>
              <a:gd name="connsiteX1" fmla="*/ 285509 w 2928396"/>
              <a:gd name="connsiteY1" fmla="*/ 1539447 h 3252469"/>
              <a:gd name="connsiteX2" fmla="*/ 904754 w 2928396"/>
              <a:gd name="connsiteY2" fmla="*/ 1562597 h 3252469"/>
              <a:gd name="connsiteX3" fmla="*/ 33811 w 2928396"/>
              <a:gd name="connsiteY3" fmla="*/ 0 h 3252469"/>
              <a:gd name="connsiteX4" fmla="*/ 1220165 w 2928396"/>
              <a:gd name="connsiteY4" fmla="*/ 1539447 h 3252469"/>
              <a:gd name="connsiteX5" fmla="*/ 2642887 w 2928396"/>
              <a:gd name="connsiteY5" fmla="*/ 1539447 h 3252469"/>
              <a:gd name="connsiteX6" fmla="*/ 2928396 w 2928396"/>
              <a:gd name="connsiteY6" fmla="*/ 1824956 h 3252469"/>
              <a:gd name="connsiteX7" fmla="*/ 2928396 w 2928396"/>
              <a:gd name="connsiteY7" fmla="*/ 1824951 h 3252469"/>
              <a:gd name="connsiteX8" fmla="*/ 2928396 w 2928396"/>
              <a:gd name="connsiteY8" fmla="*/ 1824951 h 3252469"/>
              <a:gd name="connsiteX9" fmla="*/ 2928396 w 2928396"/>
              <a:gd name="connsiteY9" fmla="*/ 2253206 h 3252469"/>
              <a:gd name="connsiteX10" fmla="*/ 2928396 w 2928396"/>
              <a:gd name="connsiteY10" fmla="*/ 2966960 h 3252469"/>
              <a:gd name="connsiteX11" fmla="*/ 2642887 w 2928396"/>
              <a:gd name="connsiteY11" fmla="*/ 3252469 h 3252469"/>
              <a:gd name="connsiteX12" fmla="*/ 1220165 w 2928396"/>
              <a:gd name="connsiteY12" fmla="*/ 3252469 h 3252469"/>
              <a:gd name="connsiteX13" fmla="*/ 488066 w 2928396"/>
              <a:gd name="connsiteY13" fmla="*/ 3252469 h 3252469"/>
              <a:gd name="connsiteX14" fmla="*/ 488066 w 2928396"/>
              <a:gd name="connsiteY14" fmla="*/ 3252469 h 3252469"/>
              <a:gd name="connsiteX15" fmla="*/ 285509 w 2928396"/>
              <a:gd name="connsiteY15" fmla="*/ 3252469 h 3252469"/>
              <a:gd name="connsiteX16" fmla="*/ 0 w 2928396"/>
              <a:gd name="connsiteY16" fmla="*/ 2966960 h 3252469"/>
              <a:gd name="connsiteX17" fmla="*/ 0 w 2928396"/>
              <a:gd name="connsiteY17" fmla="*/ 2253206 h 3252469"/>
              <a:gd name="connsiteX18" fmla="*/ 0 w 2928396"/>
              <a:gd name="connsiteY18" fmla="*/ 1824951 h 3252469"/>
              <a:gd name="connsiteX19" fmla="*/ 0 w 2928396"/>
              <a:gd name="connsiteY19" fmla="*/ 1824951 h 3252469"/>
              <a:gd name="connsiteX20" fmla="*/ 0 w 2928396"/>
              <a:gd name="connsiteY20" fmla="*/ 1824956 h 3252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252469">
                <a:moveTo>
                  <a:pt x="0" y="1824956"/>
                </a:moveTo>
                <a:cubicBezTo>
                  <a:pt x="0" y="1667274"/>
                  <a:pt x="127827" y="1539447"/>
                  <a:pt x="285509" y="1539447"/>
                </a:cubicBezTo>
                <a:lnTo>
                  <a:pt x="904754" y="1562597"/>
                </a:lnTo>
                <a:lnTo>
                  <a:pt x="33811" y="0"/>
                </a:lnTo>
                <a:lnTo>
                  <a:pt x="1220165" y="1539447"/>
                </a:lnTo>
                <a:lnTo>
                  <a:pt x="2642887" y="1539447"/>
                </a:lnTo>
                <a:cubicBezTo>
                  <a:pt x="2800569" y="1539447"/>
                  <a:pt x="2928396" y="1667274"/>
                  <a:pt x="2928396" y="1824956"/>
                </a:cubicBezTo>
                <a:lnTo>
                  <a:pt x="2928396" y="1824951"/>
                </a:lnTo>
                <a:lnTo>
                  <a:pt x="2928396" y="1824951"/>
                </a:lnTo>
                <a:lnTo>
                  <a:pt x="2928396" y="2253206"/>
                </a:lnTo>
                <a:lnTo>
                  <a:pt x="2928396" y="2966960"/>
                </a:lnTo>
                <a:cubicBezTo>
                  <a:pt x="2928396" y="3124642"/>
                  <a:pt x="2800569" y="3252469"/>
                  <a:pt x="2642887" y="3252469"/>
                </a:cubicBezTo>
                <a:lnTo>
                  <a:pt x="1220165" y="3252469"/>
                </a:lnTo>
                <a:lnTo>
                  <a:pt x="488066" y="3252469"/>
                </a:lnTo>
                <a:lnTo>
                  <a:pt x="488066" y="3252469"/>
                </a:lnTo>
                <a:lnTo>
                  <a:pt x="285509" y="3252469"/>
                </a:lnTo>
                <a:cubicBezTo>
                  <a:pt x="127827" y="3252469"/>
                  <a:pt x="0" y="3124642"/>
                  <a:pt x="0" y="2966960"/>
                </a:cubicBezTo>
                <a:lnTo>
                  <a:pt x="0" y="2253206"/>
                </a:lnTo>
                <a:lnTo>
                  <a:pt x="0" y="1824951"/>
                </a:lnTo>
                <a:lnTo>
                  <a:pt x="0" y="1824951"/>
                </a:lnTo>
                <a:lnTo>
                  <a:pt x="0" y="1824956"/>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8595317" y="664556"/>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to "coerce" one type of data into another type of data</a:t>
            </a:r>
            <a:endParaRPr sz="2062" dirty="0">
              <a:solidFill>
                <a:schemeClr val="bg1"/>
              </a:solidFill>
              <a:latin typeface="Calibri"/>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US" smtClean="0"/>
              <a:pPr/>
              <a:t>32</a:t>
            </a:fld>
            <a:endParaRPr lang="en-US"/>
          </a:p>
        </p:txBody>
      </p:sp>
      <p:pic>
        <p:nvPicPr>
          <p:cNvPr id="5" name="Picture 4"/>
          <p:cNvPicPr>
            <a:picLocks noChangeAspect="1"/>
          </p:cNvPicPr>
          <p:nvPr/>
        </p:nvPicPr>
        <p:blipFill>
          <a:blip r:embed="rId5"/>
          <a:stretch>
            <a:fillRect/>
          </a:stretch>
        </p:blipFill>
        <p:spPr>
          <a:xfrm>
            <a:off x="6278879" y="4013859"/>
            <a:ext cx="4655264" cy="2040014"/>
          </a:xfrm>
          <a:prstGeom prst="rect">
            <a:avLst/>
          </a:prstGeom>
        </p:spPr>
      </p:pic>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3">
            <a:extLst>
              <a:ext uri="{FF2B5EF4-FFF2-40B4-BE49-F238E27FC236}">
                <a16:creationId xmlns:a16="http://schemas.microsoft.com/office/drawing/2014/main" id="{C80C0498-703D-44C8-AE47-869C81E10F6E}"/>
              </a:ext>
            </a:extLst>
          </p:cNvPr>
          <p:cNvSpPr/>
          <p:nvPr/>
        </p:nvSpPr>
        <p:spPr>
          <a:xfrm>
            <a:off x="6294953" y="4144282"/>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67017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3361038" y="1588314"/>
            <a:ext cx="8172388"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Conditionally replacing values</a:t>
            </a:r>
            <a:endParaRPr sz="4000" dirty="0">
              <a:latin typeface="Calibri"/>
              <a:ea typeface="Calibri"/>
              <a:cs typeface="Calibri"/>
              <a:sym typeface="Calibri"/>
            </a:endParaRPr>
          </a:p>
        </p:txBody>
      </p:sp>
      <p:sp>
        <p:nvSpPr>
          <p:cNvPr id="14" name="Rectangle 13"/>
          <p:cNvSpPr/>
          <p:nvPr/>
        </p:nvSpPr>
        <p:spPr>
          <a:xfrm>
            <a:off x="777239" y="2330166"/>
            <a:ext cx="11151706" cy="1384995"/>
          </a:xfrm>
          <a:prstGeom prst="rect">
            <a:avLst/>
          </a:prstGeom>
        </p:spPr>
        <p:txBody>
          <a:bodyPr wrap="square">
            <a:spAutoFit/>
          </a:bodyPr>
          <a:lstStyle/>
          <a:p>
            <a:r>
              <a:rPr lang="en-US" sz="2800" dirty="0" err="1">
                <a:latin typeface="Consolas" panose="020B0609020204030204" pitchFamily="49" charset="0"/>
                <a:ea typeface="Courier New"/>
                <a:cs typeface="Consolas" panose="020B0609020204030204" pitchFamily="49" charset="0"/>
                <a:sym typeface="Courier New"/>
              </a:rPr>
              <a:t>covid_testing</a:t>
            </a:r>
            <a:r>
              <a:rPr lang="en-US" sz="2800" dirty="0">
                <a:latin typeface="Consolas" panose="020B0609020204030204" pitchFamily="49" charset="0"/>
                <a:ea typeface="Courier New"/>
                <a:cs typeface="Consolas" panose="020B0609020204030204" pitchFamily="49" charset="0"/>
                <a:sym typeface="Courier New"/>
              </a:rPr>
              <a:t> |&gt;</a:t>
            </a:r>
          </a:p>
          <a:p>
            <a:r>
              <a:rPr lang="en-US" sz="2800" dirty="0">
                <a:latin typeface="Consolas" panose="020B0609020204030204" pitchFamily="49" charset="0"/>
                <a:ea typeface="Courier New"/>
                <a:cs typeface="Consolas" panose="020B0609020204030204" pitchFamily="49" charset="0"/>
                <a:sym typeface="Courier New"/>
              </a:rPr>
              <a:t>	mutate(</a:t>
            </a:r>
            <a:r>
              <a:rPr lang="en-US" sz="2800" dirty="0" err="1">
                <a:solidFill>
                  <a:srgbClr val="538DD5"/>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 </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if_else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targaryen</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 							"TARGARYEN",</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a:t>
            </a:r>
            <a:endParaRPr lang="en-US" sz="7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Slide Number Placeholder 1"/>
          <p:cNvSpPr>
            <a:spLocks noGrp="1"/>
          </p:cNvSpPr>
          <p:nvPr>
            <p:ph type="sldNum" idx="12"/>
          </p:nvPr>
        </p:nvSpPr>
        <p:spPr/>
        <p:txBody>
          <a:bodyPr/>
          <a:lstStyle/>
          <a:p>
            <a:fld id="{00000000-1234-1234-1234-123412341234}" type="slidenum">
              <a:rPr lang="en-US" smtClean="0"/>
              <a:pPr/>
              <a:t>33</a:t>
            </a:fld>
            <a:endParaRPr lang="en-US"/>
          </a:p>
        </p:txBody>
      </p:sp>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906B0FF-C41D-48A1-B10D-0358DF7DA593}"/>
              </a:ext>
            </a:extLst>
          </p:cNvPr>
          <p:cNvPicPr>
            <a:picLocks noChangeAspect="1"/>
          </p:cNvPicPr>
          <p:nvPr/>
        </p:nvPicPr>
        <p:blipFill rotWithShape="1">
          <a:blip r:embed="rId4"/>
          <a:srcRect b="13878"/>
          <a:stretch/>
        </p:blipFill>
        <p:spPr>
          <a:xfrm>
            <a:off x="6342117" y="4217396"/>
            <a:ext cx="5006390" cy="1919623"/>
          </a:xfrm>
          <a:prstGeom prst="rect">
            <a:avLst/>
          </a:prstGeom>
        </p:spPr>
      </p:pic>
      <p:pic>
        <p:nvPicPr>
          <p:cNvPr id="18" name="Picture 17">
            <a:extLst>
              <a:ext uri="{FF2B5EF4-FFF2-40B4-BE49-F238E27FC236}">
                <a16:creationId xmlns:a16="http://schemas.microsoft.com/office/drawing/2014/main" id="{62D640C7-1910-472E-8B00-534D655149D2}"/>
              </a:ext>
            </a:extLst>
          </p:cNvPr>
          <p:cNvPicPr>
            <a:picLocks noChangeAspect="1"/>
          </p:cNvPicPr>
          <p:nvPr/>
        </p:nvPicPr>
        <p:blipFill>
          <a:blip r:embed="rId5"/>
          <a:stretch>
            <a:fillRect/>
          </a:stretch>
        </p:blipFill>
        <p:spPr>
          <a:xfrm>
            <a:off x="654372" y="4096317"/>
            <a:ext cx="4695936" cy="2040703"/>
          </a:xfrm>
          <a:prstGeom prst="rect">
            <a:avLst/>
          </a:prstGeom>
        </p:spPr>
      </p:pic>
    </p:spTree>
    <p:extLst>
      <p:ext uri="{BB962C8B-B14F-4D97-AF65-F5344CB8AC3E}">
        <p14:creationId xmlns:p14="http://schemas.microsoft.com/office/powerpoint/2010/main" val="9408753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0000000-1234-1234-1234-123412341234}" type="slidenum">
              <a:rPr lang="en-US" smtClean="0"/>
              <a:pPr/>
              <a:t>34</a:t>
            </a:fld>
            <a:endParaRPr lang="en-US" dirty="0"/>
          </a:p>
        </p:txBody>
      </p:sp>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600164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dirty="0"/>
              <a:t>Goal</a:t>
            </a:r>
          </a:p>
          <a:p>
            <a:pPr marL="514350" indent="-514350">
              <a:buAutoNum type="arabicPeriod"/>
            </a:pPr>
            <a:r>
              <a:rPr lang="en-US" sz="3200" dirty="0"/>
              <a:t>Learn how to use dplyr to transform data frames</a:t>
            </a:r>
          </a:p>
          <a:p>
            <a:pPr marL="514350" indent="-514350">
              <a:buAutoNum type="arabicPeriod"/>
            </a:pPr>
            <a:r>
              <a:rPr lang="en-US" sz="3200" dirty="0"/>
              <a:t>Appreciate the role of piping in facilitating data transformation</a:t>
            </a:r>
          </a:p>
          <a:p>
            <a:pPr marL="514350" indent="-514350">
              <a:buAutoNum type="arabicPeriod"/>
            </a:pPr>
            <a:endParaRPr lang="en-US" sz="3200" dirty="0"/>
          </a:p>
          <a:p>
            <a:r>
              <a:rPr lang="en-US" sz="3200" dirty="0"/>
              <a:t>Objectives</a:t>
            </a:r>
          </a:p>
          <a:p>
            <a:pPr marL="514350" indent="-514350">
              <a:buAutoNum type="arabicPeriod"/>
            </a:pPr>
            <a:r>
              <a:rPr lang="en-US" sz="3200" dirty="0"/>
              <a:t>List the major forms of data transformation implemented in dplyr</a:t>
            </a:r>
          </a:p>
          <a:p>
            <a:pPr marL="514350" indent="-514350">
              <a:buAutoNum type="arabicPeriod"/>
            </a:pPr>
            <a:r>
              <a:rPr lang="en-US" sz="3200" dirty="0"/>
              <a:t>Use the pipe operator to pass the output of one function as an input to the next function</a:t>
            </a:r>
          </a:p>
          <a:p>
            <a:pPr marL="514350" indent="-514350">
              <a:buAutoNum type="arabicPeriod"/>
            </a:pPr>
            <a:r>
              <a:rPr lang="en-US" sz="3200" dirty="0"/>
              <a:t>Create new calculated columns not found in the original data frame</a:t>
            </a:r>
          </a:p>
        </p:txBody>
      </p:sp>
    </p:spTree>
    <p:extLst>
      <p:ext uri="{BB962C8B-B14F-4D97-AF65-F5344CB8AC3E}">
        <p14:creationId xmlns:p14="http://schemas.microsoft.com/office/powerpoint/2010/main" val="3685439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16"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idx="12"/>
          </p:nvPr>
        </p:nvSpPr>
        <p:spPr/>
        <p:txBody>
          <a:bodyPr/>
          <a:lstStyle/>
          <a:p>
            <a:fld id="{00000000-1234-1234-1234-123412341234}" type="slidenum">
              <a:rPr lang="en-US" smtClean="0"/>
              <a:pPr/>
              <a:t>4</a:t>
            </a:fld>
            <a:endParaRPr lang="en-US"/>
          </a:p>
        </p:txBody>
      </p:sp>
      <p:graphicFrame>
        <p:nvGraphicFramePr>
          <p:cNvPr id="9" name="Table 8"/>
          <p:cNvGraphicFramePr>
            <a:graphicFrameLocks noGrp="1"/>
          </p:cNvGraphicFramePr>
          <p:nvPr/>
        </p:nvGraphicFramePr>
        <p:xfrm>
          <a:off x="170751" y="2693422"/>
          <a:ext cx="5378884" cy="2671130"/>
        </p:xfrm>
        <a:graphic>
          <a:graphicData uri="http://schemas.openxmlformats.org/drawingml/2006/table">
            <a:tbl>
              <a:tblPr firstRow="1" bandRow="1"/>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6">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0001"/>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0003"/>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10" name="Table 9"/>
          <p:cNvGraphicFramePr>
            <a:graphicFrameLocks noGrp="1"/>
          </p:cNvGraphicFramePr>
          <p:nvPr/>
        </p:nvGraphicFramePr>
        <p:xfrm>
          <a:off x="6704901" y="2694447"/>
          <a:ext cx="5378884" cy="2671125"/>
        </p:xfrm>
        <a:graphic>
          <a:graphicData uri="http://schemas.openxmlformats.org/drawingml/2006/table">
            <a:tbl>
              <a:tblPr firstRow="1" bandRow="1"/>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5">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grpSp>
        <p:nvGrpSpPr>
          <p:cNvPr id="11" name="Group 10"/>
          <p:cNvGrpSpPr/>
          <p:nvPr/>
        </p:nvGrpSpPr>
        <p:grpSpPr>
          <a:xfrm>
            <a:off x="7113499" y="5134799"/>
            <a:ext cx="3329484" cy="1586106"/>
            <a:chOff x="6009784" y="4089073"/>
            <a:chExt cx="2928396" cy="2552214"/>
          </a:xfrm>
        </p:grpSpPr>
        <p:sp>
          <p:nvSpPr>
            <p:cNvPr id="12"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800" dirty="0">
                  <a:solidFill>
                    <a:srgbClr val="FFFFFF"/>
                  </a:solidFill>
                  <a:latin typeface="Trebuchet MS"/>
                  <a:ea typeface="Calibri"/>
                  <a:cs typeface="Calibri"/>
                  <a:sym typeface="Trebuchet MS"/>
                </a:rPr>
                <a:t> </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282583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253087"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172;p20"/>
          <p:cNvSpPr/>
          <p:nvPr/>
        </p:nvSpPr>
        <p:spPr>
          <a:xfrm>
            <a:off x="4867705" y="2926883"/>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7" name="Google Shape;173;p20"/>
          <p:cNvSpPr txBox="1"/>
          <p:nvPr/>
        </p:nvSpPr>
        <p:spPr>
          <a:xfrm>
            <a:off x="4947920" y="3844021"/>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name(s) of columns to arrange by</a:t>
            </a:r>
            <a:endParaRPr sz="2800" dirty="0">
              <a:latin typeface="Trebuchet MS"/>
              <a:ea typeface="Trebuchet MS"/>
              <a:cs typeface="Trebuchet MS"/>
              <a:sym typeface="Trebuchet MS"/>
            </a:endParaRPr>
          </a:p>
        </p:txBody>
      </p:sp>
      <p:sp>
        <p:nvSpPr>
          <p:cNvPr id="18" name="Google Shape;137;p17"/>
          <p:cNvSpPr/>
          <p:nvPr/>
        </p:nvSpPr>
        <p:spPr>
          <a:xfrm>
            <a:off x="2250091" y="2926883"/>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9" name="Google Shape;138;p17"/>
          <p:cNvSpPr txBox="1"/>
          <p:nvPr/>
        </p:nvSpPr>
        <p:spPr>
          <a:xfrm>
            <a:off x="2260251" y="3846602"/>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data frame to transform</a:t>
            </a:r>
            <a:endParaRPr sz="2800" dirty="0">
              <a:latin typeface="Trebuchet MS"/>
              <a:ea typeface="Trebuchet MS"/>
              <a:cs typeface="Trebuchet MS"/>
              <a:sym typeface="Trebuchet MS"/>
            </a:endParaRPr>
          </a:p>
        </p:txBody>
      </p:sp>
      <p:sp>
        <p:nvSpPr>
          <p:cNvPr id="2" name="Slide Number Placeholder 1"/>
          <p:cNvSpPr>
            <a:spLocks noGrp="1"/>
          </p:cNvSpPr>
          <p:nvPr>
            <p:ph type="sldNum" idx="12"/>
          </p:nvPr>
        </p:nvSpPr>
        <p:spPr/>
        <p:txBody>
          <a:bodyPr/>
          <a:lstStyle/>
          <a:p>
            <a:fld id="{00000000-1234-1234-1234-123412341234}" type="slidenum">
              <a:rPr lang="en-US" smtClean="0"/>
              <a:pPr/>
              <a:t>5</a:t>
            </a:fld>
            <a:endParaRPr lang="en-US"/>
          </a:p>
        </p:txBody>
      </p:sp>
      <p:sp>
        <p:nvSpPr>
          <p:cNvPr id="20"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21"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Tree>
    <p:extLst>
      <p:ext uri="{BB962C8B-B14F-4D97-AF65-F5344CB8AC3E}">
        <p14:creationId xmlns:p14="http://schemas.microsoft.com/office/powerpoint/2010/main" val="621470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7869462"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first_name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nvGraphicFramePr>
        <p:xfrm>
          <a:off x="177798" y="3122824"/>
          <a:ext cx="4771962" cy="2877925"/>
        </p:xfrm>
        <a:graphic>
          <a:graphicData uri="http://schemas.openxmlformats.org/drawingml/2006/table">
            <a:tbl>
              <a:tblPr firstRow="1" bandRow="1"/>
              <a:tblGrid>
                <a:gridCol w="1482098">
                  <a:extLst>
                    <a:ext uri="{9D8B030D-6E8A-4147-A177-3AD203B41FA5}">
                      <a16:colId xmlns:a16="http://schemas.microsoft.com/office/drawing/2014/main" val="20000"/>
                    </a:ext>
                  </a:extLst>
                </a:gridCol>
                <a:gridCol w="1534788">
                  <a:extLst>
                    <a:ext uri="{9D8B030D-6E8A-4147-A177-3AD203B41FA5}">
                      <a16:colId xmlns:a16="http://schemas.microsoft.com/office/drawing/2014/main" val="20001"/>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585">
                <a:tc>
                  <a:txBody>
                    <a:bodyPr/>
                    <a:lstStyle/>
                    <a:p>
                      <a:pPr algn="ctr" fontAlgn="b"/>
                      <a:r>
                        <a:rPr lang="en-US" sz="2400" b="0" i="0" u="none" strike="noStrike">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nvGraphicFramePr>
        <p:xfrm>
          <a:off x="6000750" y="3123852"/>
          <a:ext cx="4846320" cy="2876895"/>
        </p:xfrm>
        <a:graphic>
          <a:graphicData uri="http://schemas.openxmlformats.org/drawingml/2006/table">
            <a:tbl>
              <a:tblPr firstRow="1" bandRow="1"/>
              <a:tblGrid>
                <a:gridCol w="1335167">
                  <a:extLst>
                    <a:ext uri="{9D8B030D-6E8A-4147-A177-3AD203B41FA5}">
                      <a16:colId xmlns:a16="http://schemas.microsoft.com/office/drawing/2014/main" val="20000"/>
                    </a:ext>
                  </a:extLst>
                </a:gridCol>
                <a:gridCol w="1554083">
                  <a:extLst>
                    <a:ext uri="{9D8B030D-6E8A-4147-A177-3AD203B41FA5}">
                      <a16:colId xmlns:a16="http://schemas.microsoft.com/office/drawing/2014/main" val="20001"/>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sp>
        <p:nvSpPr>
          <p:cNvPr id="2" name="Slide Number Placeholder 1"/>
          <p:cNvSpPr>
            <a:spLocks noGrp="1"/>
          </p:cNvSpPr>
          <p:nvPr>
            <p:ph type="sldNum" idx="12"/>
          </p:nvPr>
        </p:nvSpPr>
        <p:spPr/>
        <p:txBody>
          <a:bodyPr/>
          <a:lstStyle/>
          <a:p>
            <a:fld id="{00000000-1234-1234-1234-123412341234}" type="slidenum">
              <a:rPr lang="en-US" smtClean="0"/>
              <a:pPr/>
              <a:t>6</a:t>
            </a:fld>
            <a:endParaRPr lang="en-US"/>
          </a:p>
        </p:txBody>
      </p:sp>
    </p:spTree>
    <p:extLst>
      <p:ext uri="{BB962C8B-B14F-4D97-AF65-F5344CB8AC3E}">
        <p14:creationId xmlns:p14="http://schemas.microsoft.com/office/powerpoint/2010/main" val="2254248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7643439"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desc</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nvGraphicFramePr>
        <p:xfrm>
          <a:off x="177798" y="3122824"/>
          <a:ext cx="4771962" cy="2877925"/>
        </p:xfrm>
        <a:graphic>
          <a:graphicData uri="http://schemas.openxmlformats.org/drawingml/2006/table">
            <a:tbl>
              <a:tblPr firstRow="1" bandRow="1"/>
              <a:tblGrid>
                <a:gridCol w="1482098">
                  <a:extLst>
                    <a:ext uri="{9D8B030D-6E8A-4147-A177-3AD203B41FA5}">
                      <a16:colId xmlns:a16="http://schemas.microsoft.com/office/drawing/2014/main" val="20000"/>
                    </a:ext>
                  </a:extLst>
                </a:gridCol>
                <a:gridCol w="1534788">
                  <a:extLst>
                    <a:ext uri="{9D8B030D-6E8A-4147-A177-3AD203B41FA5}">
                      <a16:colId xmlns:a16="http://schemas.microsoft.com/office/drawing/2014/main" val="20001"/>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82A5D0"/>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3"/>
                  </a:ext>
                </a:extLst>
              </a:tr>
              <a:tr h="575585">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nvGraphicFramePr>
        <p:xfrm>
          <a:off x="6000750" y="3123852"/>
          <a:ext cx="4846320" cy="2876895"/>
        </p:xfrm>
        <a:graphic>
          <a:graphicData uri="http://schemas.openxmlformats.org/drawingml/2006/table">
            <a:tbl>
              <a:tblPr firstRow="1" bandRow="1"/>
              <a:tblGrid>
                <a:gridCol w="1335167">
                  <a:extLst>
                    <a:ext uri="{9D8B030D-6E8A-4147-A177-3AD203B41FA5}">
                      <a16:colId xmlns:a16="http://schemas.microsoft.com/office/drawing/2014/main" val="20000"/>
                    </a:ext>
                  </a:extLst>
                </a:gridCol>
                <a:gridCol w="1554083">
                  <a:extLst>
                    <a:ext uri="{9D8B030D-6E8A-4147-A177-3AD203B41FA5}">
                      <a16:colId xmlns:a16="http://schemas.microsoft.com/office/drawing/2014/main" val="20001"/>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sp>
        <p:nvSpPr>
          <p:cNvPr id="2" name="Slide Number Placeholder 1"/>
          <p:cNvSpPr>
            <a:spLocks noGrp="1"/>
          </p:cNvSpPr>
          <p:nvPr>
            <p:ph type="sldNum" idx="12"/>
          </p:nvPr>
        </p:nvSpPr>
        <p:spPr/>
        <p:txBody>
          <a:bodyPr/>
          <a:lstStyle/>
          <a:p>
            <a:fld id="{00000000-1234-1234-1234-123412341234}" type="slidenum">
              <a:rPr lang="en-US" smtClean="0"/>
              <a:pPr/>
              <a:t>7</a:t>
            </a:fld>
            <a:endParaRPr lang="en-US"/>
          </a:p>
        </p:txBody>
      </p:sp>
    </p:spTree>
    <p:extLst>
      <p:ext uri="{BB962C8B-B14F-4D97-AF65-F5344CB8AC3E}">
        <p14:creationId xmlns:p14="http://schemas.microsoft.com/office/powerpoint/2010/main" val="2757166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0923F-41FC-0147-988C-FBE54B2E489D}"/>
              </a:ext>
            </a:extLst>
          </p:cNvPr>
          <p:cNvSpPr>
            <a:spLocks noGrp="1"/>
          </p:cNvSpPr>
          <p:nvPr>
            <p:ph type="title"/>
          </p:nvPr>
        </p:nvSpPr>
        <p:spPr/>
        <p:txBody>
          <a:bodyPr/>
          <a:lstStyle/>
          <a:p>
            <a:r>
              <a:rPr lang="en-US" dirty="0"/>
              <a:t>Your Turn 1</a:t>
            </a:r>
          </a:p>
        </p:txBody>
      </p:sp>
      <p:sp>
        <p:nvSpPr>
          <p:cNvPr id="3" name="Text Placeholder 2">
            <a:extLst>
              <a:ext uri="{FF2B5EF4-FFF2-40B4-BE49-F238E27FC236}">
                <a16:creationId xmlns:a16="http://schemas.microsoft.com/office/drawing/2014/main" id="{629FB532-B857-A34E-BEC9-43F09C3205CE}"/>
              </a:ext>
            </a:extLst>
          </p:cNvPr>
          <p:cNvSpPr>
            <a:spLocks noGrp="1"/>
          </p:cNvSpPr>
          <p:nvPr>
            <p:ph type="body" sz="quarter" idx="13"/>
          </p:nvPr>
        </p:nvSpPr>
        <p:spPr>
          <a:xfrm>
            <a:off x="1024128" y="2238375"/>
            <a:ext cx="9720072" cy="4034409"/>
          </a:xfrm>
        </p:spPr>
        <p:txBody>
          <a:bodyPr>
            <a:normAutofit fontScale="92500" lnSpcReduction="20000"/>
          </a:bodyPr>
          <a:lstStyle/>
          <a:p>
            <a:pPr marL="0" marR="2540" indent="0">
              <a:lnSpc>
                <a:spcPct val="124848"/>
              </a:lnSpc>
              <a:buNone/>
            </a:pPr>
            <a:r>
              <a:rPr lang="en-US" sz="4000" dirty="0">
                <a:ea typeface="Calibri"/>
                <a:sym typeface="Calibri"/>
              </a:rPr>
              <a:t>Open </a:t>
            </a:r>
            <a:r>
              <a:rPr lang="en-US" sz="4000">
                <a:ea typeface="Calibri"/>
                <a:sym typeface="Calibri"/>
              </a:rPr>
              <a:t>“05 – </a:t>
            </a:r>
            <a:r>
              <a:rPr lang="en-US" sz="4000" dirty="0" err="1">
                <a:ea typeface="Calibri"/>
                <a:sym typeface="Calibri"/>
              </a:rPr>
              <a:t>Transform.Rmd</a:t>
            </a:r>
            <a:r>
              <a:rPr lang="en-US" sz="4000" dirty="0">
                <a:ea typeface="Calibri"/>
                <a:sym typeface="Calibri"/>
              </a:rPr>
              <a:t>”</a:t>
            </a:r>
          </a:p>
          <a:p>
            <a:pPr marL="0" marR="2540" indent="0">
              <a:lnSpc>
                <a:spcPct val="124848"/>
              </a:lnSpc>
              <a:buNone/>
            </a:pPr>
            <a:r>
              <a:rPr lang="en-US" sz="4000" dirty="0">
                <a:ea typeface="Calibri"/>
                <a:sym typeface="Calibri"/>
              </a:rPr>
              <a:t>The column </a:t>
            </a:r>
            <a:r>
              <a:rPr lang="en-US" sz="4000" dirty="0" err="1">
                <a:ea typeface="Calibri"/>
                <a:sym typeface="Calibri"/>
              </a:rPr>
              <a:t>ct_value</a:t>
            </a:r>
            <a:r>
              <a:rPr lang="en-US" sz="4000" dirty="0">
                <a:ea typeface="Calibri"/>
                <a:sym typeface="Calibri"/>
              </a:rPr>
              <a:t> contains the cycle threshold (Ct) for the real-time PCR that generated the final result.</a:t>
            </a:r>
            <a:endParaRPr lang="en-US" sz="4000" dirty="0">
              <a:ea typeface="Calibri"/>
              <a:cs typeface="Arial" panose="020B0604020202020204" pitchFamily="34" charset="0"/>
            </a:endParaRPr>
          </a:p>
          <a:p>
            <a:pPr marL="0" marR="2540" indent="0">
              <a:lnSpc>
                <a:spcPct val="124848"/>
              </a:lnSpc>
              <a:buNone/>
            </a:pPr>
            <a:r>
              <a:rPr lang="en-US" sz="4000" dirty="0">
                <a:ea typeface="Calibri"/>
                <a:cs typeface="Arial" panose="020B0604020202020204" pitchFamily="34" charset="0"/>
                <a:sym typeface="Calibri"/>
              </a:rPr>
              <a:t>How might you use arrange() to determine the highest and lowest Ct result in the dataset? </a:t>
            </a:r>
            <a:endParaRPr lang="en-US" sz="4000" dirty="0">
              <a:ea typeface="Calibri"/>
              <a:cs typeface="Arial" panose="020B0604020202020204" pitchFamily="34" charset="0"/>
            </a:endParaRPr>
          </a:p>
          <a:p>
            <a:endParaRPr lang="en-US" dirty="0"/>
          </a:p>
        </p:txBody>
      </p:sp>
    </p:spTree>
    <p:extLst>
      <p:ext uri="{BB962C8B-B14F-4D97-AF65-F5344CB8AC3E}">
        <p14:creationId xmlns:p14="http://schemas.microsoft.com/office/powerpoint/2010/main" val="699118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3CBDB-EC1B-BD4E-AF06-428265731BBB}"/>
              </a:ext>
            </a:extLst>
          </p:cNvPr>
          <p:cNvSpPr>
            <a:spLocks noGrp="1"/>
          </p:cNvSpPr>
          <p:nvPr>
            <p:ph type="title"/>
          </p:nvPr>
        </p:nvSpPr>
        <p:spPr/>
        <p:txBody>
          <a:bodyPr/>
          <a:lstStyle/>
          <a:p>
            <a:r>
              <a:rPr lang="en-US" dirty="0"/>
              <a:t>Pop Quiz</a:t>
            </a:r>
          </a:p>
        </p:txBody>
      </p:sp>
      <p:sp>
        <p:nvSpPr>
          <p:cNvPr id="3" name="Text Placeholder 2">
            <a:extLst>
              <a:ext uri="{FF2B5EF4-FFF2-40B4-BE49-F238E27FC236}">
                <a16:creationId xmlns:a16="http://schemas.microsoft.com/office/drawing/2014/main" id="{A85AB3AB-075D-E241-B1ED-380AB2B25D95}"/>
              </a:ext>
            </a:extLst>
          </p:cNvPr>
          <p:cNvSpPr>
            <a:spLocks noGrp="1"/>
          </p:cNvSpPr>
          <p:nvPr>
            <p:ph type="body" sz="quarter" idx="13"/>
          </p:nvPr>
        </p:nvSpPr>
        <p:spPr/>
        <p:txBody>
          <a:bodyPr>
            <a:normAutofit fontScale="92500" lnSpcReduction="10000"/>
          </a:bodyPr>
          <a:lstStyle/>
          <a:p>
            <a:pPr marL="0" marR="2721" indent="0">
              <a:buClr>
                <a:srgbClr val="0070C0"/>
              </a:buClr>
              <a:buNone/>
            </a:pPr>
            <a:r>
              <a:rPr lang="en-US" dirty="0">
                <a:latin typeface="Calibri"/>
                <a:ea typeface="Calibri"/>
                <a:cs typeface="Calibri"/>
                <a:sym typeface="Calibri"/>
              </a:rPr>
              <a:t>The default behavior of arrange() is to order from lower to higher values. </a:t>
            </a:r>
          </a:p>
          <a:p>
            <a:pPr marL="6803" marR="2721">
              <a:buClr>
                <a:srgbClr val="0070C0"/>
              </a:buClr>
            </a:pPr>
            <a:endParaRPr lang="en-US" dirty="0">
              <a:latin typeface="Calibri"/>
              <a:ea typeface="Calibri"/>
              <a:cs typeface="Calibri"/>
              <a:sym typeface="Calibri"/>
            </a:endParaRPr>
          </a:p>
          <a:p>
            <a:pPr marL="0" marR="2721" indent="0">
              <a:buClr>
                <a:srgbClr val="0070C0"/>
              </a:buClr>
              <a:buNone/>
            </a:pPr>
            <a:r>
              <a:rPr lang="en-US" dirty="0">
                <a:latin typeface="Calibri"/>
                <a:ea typeface="Calibri"/>
                <a:cs typeface="Calibri"/>
                <a:sym typeface="Calibri"/>
              </a:rPr>
              <a:t>When might arrange() place "1000" before "50"?</a:t>
            </a:r>
          </a:p>
          <a:p>
            <a:endParaRPr lang="en-US" dirty="0"/>
          </a:p>
        </p:txBody>
      </p:sp>
    </p:spTree>
    <p:extLst>
      <p:ext uri="{BB962C8B-B14F-4D97-AF65-F5344CB8AC3E}">
        <p14:creationId xmlns:p14="http://schemas.microsoft.com/office/powerpoint/2010/main" val="15302590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8501</TotalTime>
  <Words>2831</Words>
  <Application>Microsoft Macintosh PowerPoint</Application>
  <PresentationFormat>Widescreen</PresentationFormat>
  <Paragraphs>346</Paragraphs>
  <Slides>34</Slides>
  <Notes>27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34</vt:i4>
      </vt:variant>
    </vt:vector>
  </HeadingPairs>
  <TitlesOfParts>
    <vt:vector size="46" baseType="lpstr">
      <vt:lpstr>Arial</vt:lpstr>
      <vt:lpstr>Calibri</vt:lpstr>
      <vt:lpstr>Consolas</vt:lpstr>
      <vt:lpstr>Gill Sans</vt:lpstr>
      <vt:lpstr>Helvetica</vt:lpstr>
      <vt:lpstr>Times New Roman</vt:lpstr>
      <vt:lpstr>Trebuchet MS</vt:lpstr>
      <vt:lpstr>Tw Cen MT</vt:lpstr>
      <vt:lpstr>Tw Cen MT Condensed</vt:lpstr>
      <vt:lpstr>Verdana</vt:lpstr>
      <vt:lpstr>Wingdings 3</vt:lpstr>
      <vt:lpstr>Integral</vt:lpstr>
      <vt:lpstr>Data Transformation</vt:lpstr>
      <vt:lpstr>PowerPoint Presentation</vt:lpstr>
      <vt:lpstr>Reordering Rows</vt:lpstr>
      <vt:lpstr>arrange()</vt:lpstr>
      <vt:lpstr>arrange()</vt:lpstr>
      <vt:lpstr>PowerPoint Presentation</vt:lpstr>
      <vt:lpstr>PowerPoint Presentation</vt:lpstr>
      <vt:lpstr>Your Turn 1</vt:lpstr>
      <vt:lpstr>Pop Quiz</vt:lpstr>
      <vt:lpstr>The Pipe Operator: |&gt;</vt:lpstr>
      <vt:lpstr>Data Analysis Steps</vt:lpstr>
      <vt:lpstr>Data Analysis Steps</vt:lpstr>
      <vt:lpstr>The Pipe Operator |&gt;</vt:lpstr>
      <vt:lpstr>Data Analysis Steps</vt:lpstr>
      <vt:lpstr>Data Analysis Steps</vt:lpstr>
      <vt:lpstr>Shortcut to type |&gt; </vt:lpstr>
      <vt:lpstr>Scene</vt:lpstr>
      <vt:lpstr>Your Turn 2</vt:lpstr>
      <vt:lpstr>Isolating data</vt:lpstr>
      <vt:lpstr>Creating New Columns</vt:lpstr>
      <vt:lpstr>What is the mean and median collect to verify turnaround time by clinic?</vt:lpstr>
      <vt:lpstr>Breaking down the analytical question</vt:lpstr>
      <vt:lpstr>Deriving data</vt:lpstr>
      <vt:lpstr>mutate()</vt:lpstr>
      <vt:lpstr>mutate()</vt:lpstr>
      <vt:lpstr>mutate()</vt:lpstr>
      <vt:lpstr>mutate()</vt:lpstr>
      <vt:lpstr>Your Turn 3</vt:lpstr>
      <vt:lpstr>PowerPoint Presentation</vt:lpstr>
      <vt:lpstr>PowerPoint Presentation</vt:lpstr>
      <vt:lpstr>What else?</vt:lpstr>
      <vt:lpstr>mutate()</vt:lpstr>
      <vt:lpstr>mutate()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Patrick C Mathias</cp:lastModifiedBy>
  <cp:revision>308</cp:revision>
  <cp:lastPrinted>2019-02-19T22:36:37Z</cp:lastPrinted>
  <dcterms:created xsi:type="dcterms:W3CDTF">2018-02-01T22:00:01Z</dcterms:created>
  <dcterms:modified xsi:type="dcterms:W3CDTF">2022-07-11T05:48:57Z</dcterms:modified>
</cp:coreProperties>
</file>